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sldIdLst>
    <p:sldId id="256" r:id="rId5"/>
    <p:sldId id="265" r:id="rId6"/>
    <p:sldId id="260" r:id="rId7"/>
    <p:sldId id="261" r:id="rId8"/>
    <p:sldId id="257" r:id="rId9"/>
    <p:sldId id="263" r:id="rId10"/>
    <p:sldId id="262" r:id="rId11"/>
    <p:sldId id="274" r:id="rId12"/>
    <p:sldId id="264" r:id="rId13"/>
    <p:sldId id="269" r:id="rId14"/>
    <p:sldId id="270" r:id="rId15"/>
    <p:sldId id="272" r:id="rId16"/>
    <p:sldId id="271" r:id="rId17"/>
    <p:sldId id="259" r:id="rId18"/>
    <p:sldId id="268" r:id="rId19"/>
    <p:sldId id="273" r:id="rId20"/>
    <p:sldId id="258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92C70-4248-4471-9CF3-2C6FFC2ABBEB}" v="465" dt="2022-11-16T23:29:35.958"/>
    <p1510:client id="{5ADBE90C-C08F-45F4-B886-F533306290F5}" v="122" dt="2022-11-17T18:12:54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729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61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974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68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539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805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2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50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302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5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82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118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76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251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277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8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59C4-A968-4D67-916E-B64FD9804354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7F19B9-1E77-4357-9244-DD93E0F11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328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beyondmedicineseries.blogspot.com/2021/06/danemark-flagge-danische-flagge-feiert.html" TargetMode="External"/><Relationship Id="rId7" Type="http://schemas.openxmlformats.org/officeDocument/2006/relationships/hyperlink" Target="https://www.daenemark-reisen.com/umrechnung-daenische-krone-eur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piqs.de/fotos/86614.html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piqsels.com/de/public-domain-photo-zkkx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statista.com/statistik/daten/studie/260255/umfrage/altersstruktur-in-daenemark/" TargetMode="External"/><Relationship Id="rId3" Type="http://schemas.openxmlformats.org/officeDocument/2006/relationships/hyperlink" Target="https://www.handelskammer.dk/themen/deutsch-daenische-wirtschaftsbeziehungen" TargetMode="External"/><Relationship Id="rId7" Type="http://schemas.openxmlformats.org/officeDocument/2006/relationships/hyperlink" Target="https://de-de.topographic-map.com/map-36x9m/D%C3%A4nemark/" TargetMode="External"/><Relationship Id="rId2" Type="http://schemas.openxmlformats.org/officeDocument/2006/relationships/hyperlink" Target="https://www.lernhelfer.de/schuelerlexikon/geografie/artikel/koenigreich-daenemar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es-kompas.eu/daenisches-schulsystem/" TargetMode="External"/><Relationship Id="rId5" Type="http://schemas.openxmlformats.org/officeDocument/2006/relationships/hyperlink" Target="https://www.laenderdaten.info/Europa/Daenemark/wirtschaft.php" TargetMode="External"/><Relationship Id="rId4" Type="http://schemas.openxmlformats.org/officeDocument/2006/relationships/hyperlink" Target="https://european-union.europa.eu/principles-countries-history/country-profiles/denmark_de" TargetMode="External"/><Relationship Id="rId9" Type="http://schemas.openxmlformats.org/officeDocument/2006/relationships/hyperlink" Target="https://de.statista.com/statistik/daten/studie/14430/umfrage/bruttoinlandsprodukt-bip-pro-kopf-in-daenemar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beyondmedicineseries.blogspot.com/2021/06/danemark-flagge-danische-flagge-feiert.html" TargetMode="External"/><Relationship Id="rId7" Type="http://schemas.openxmlformats.org/officeDocument/2006/relationships/hyperlink" Target="https://www.daenemark-reisen.com/umrechnung-daenische-krone-eur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piqs.de/fotos/86614.html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www.piqsels.com/de/public-domain-photo-zkkx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623329DC-4CE0-C566-B811-39953958462F}"/>
              </a:ext>
            </a:extLst>
          </p:cNvPr>
          <p:cNvSpPr/>
          <p:nvPr/>
        </p:nvSpPr>
        <p:spPr>
          <a:xfrm>
            <a:off x="0" y="0"/>
            <a:ext cx="12173594" cy="6858000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Ein Bild, das Flagge, Objekt, Himmel, draußen enthält.&#10;&#10;Automatisch generierte Beschreibung">
            <a:extLst>
              <a:ext uri="{FF2B5EF4-FFF2-40B4-BE49-F238E27FC236}">
                <a16:creationId xmlns:a16="http://schemas.microsoft.com/office/drawing/2014/main" id="{6865519C-AC62-4443-B550-4BD4FBD94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7734" y="6761356"/>
            <a:ext cx="144966" cy="966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Grafik 8" descr="Ein Bild, das Outdoorobjekt, Wasser, Windmühle, draußen enthält.&#10;&#10;Automatisch generierte Beschreibung">
            <a:extLst>
              <a:ext uri="{FF2B5EF4-FFF2-40B4-BE49-F238E27FC236}">
                <a16:creationId xmlns:a16="http://schemas.microsoft.com/office/drawing/2014/main" id="{3475BB0A-E79B-3FAF-E611-D2E54E5B3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191999" y="-55557"/>
            <a:ext cx="83337" cy="555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935B181-5077-5393-F03F-6A099BC933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1678"/>
          <a:stretch/>
        </p:blipFill>
        <p:spPr>
          <a:xfrm>
            <a:off x="12173594" y="6858000"/>
            <a:ext cx="185815" cy="966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Grafik 11" descr="Ein Bild, das Himmel, draußen, grün, Outdoorobjekt enthält.&#10;&#10;Automatisch generierte Beschreibung">
            <a:extLst>
              <a:ext uri="{FF2B5EF4-FFF2-40B4-BE49-F238E27FC236}">
                <a16:creationId xmlns:a16="http://schemas.microsoft.com/office/drawing/2014/main" id="{8D304535-1F97-2B4B-F226-93BC7F40B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0299" y="-76737"/>
            <a:ext cx="145562" cy="7673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56D61F25-52B1-62A2-1254-83374C7930DB}"/>
              </a:ext>
            </a:extLst>
          </p:cNvPr>
          <p:cNvSpPr/>
          <p:nvPr/>
        </p:nvSpPr>
        <p:spPr>
          <a:xfrm>
            <a:off x="3530128" y="6954643"/>
            <a:ext cx="4295163" cy="1551965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688C9E-356A-6A9C-809D-DADDABC37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829" y="6544751"/>
            <a:ext cx="4003764" cy="1259146"/>
          </a:xfrm>
        </p:spPr>
        <p:txBody>
          <a:bodyPr/>
          <a:lstStyle/>
          <a:p>
            <a:r>
              <a:rPr lang="de-DE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Dänemark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AF13C6-BE4E-4733-AA15-7047238FA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9830" y="7576719"/>
            <a:ext cx="2755757" cy="370809"/>
          </a:xfrm>
        </p:spPr>
        <p:txBody>
          <a:bodyPr/>
          <a:lstStyle/>
          <a:p>
            <a:r>
              <a:rPr lang="de-D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Eric, Leon und Johannes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D3B2266-A1D0-66C7-C96F-B806980E3EF6}"/>
              </a:ext>
            </a:extLst>
          </p:cNvPr>
          <p:cNvSpPr txBox="1"/>
          <p:nvPr/>
        </p:nvSpPr>
        <p:spPr>
          <a:xfrm>
            <a:off x="11660535" y="6989658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1446437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C8F79-D39A-E6C7-CD4E-A0FF0472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Bevölkerung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108CE-CAF8-A510-D76F-A63DF01296EF}"/>
              </a:ext>
            </a:extLst>
          </p:cNvPr>
          <p:cNvSpPr txBox="1"/>
          <p:nvPr/>
        </p:nvSpPr>
        <p:spPr>
          <a:xfrm>
            <a:off x="677334" y="1184311"/>
            <a:ext cx="31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Allgemein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BDC727-3403-2288-0672-FAC01FE85E48}"/>
              </a:ext>
            </a:extLst>
          </p:cNvPr>
          <p:cNvSpPr txBox="1"/>
          <p:nvPr/>
        </p:nvSpPr>
        <p:spPr>
          <a:xfrm>
            <a:off x="677334" y="2220687"/>
            <a:ext cx="9418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(Ab jetzt alle Daten aus dem Jahr 2020) Bevölkerungsstruktur: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Einwohner 2020: 5,8 Millionen Einwohner (Rund 55.000 der 5,8 Millionen Einwohner leben in Grönland)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Bevölkerungswachstum: +0,3%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Geburtenziffer: 10,4 pro 1000 Einwohner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Sterbeziffer: 9,4 pro 1000 Einwohner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Anzahl der Geburten pro Frau: 1,7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Lebenserwartung: 81, 6 Jahre (Frauen: 83,6 Jahre, Männer: 79,6 Jahre)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Median des Alters der Bevölkerung: 42,3 Jahre und damit unter dem europäischen Wert von 42,5 Jahren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00000000000000000" pitchFamily="2" charset="0"/>
              </a:rPr>
              <a:t>Migration: Knapp 90% der Bevölkerung sind Dänen. Im Jahr 2017 waren 11,5% der Bevölkerung im Ausland geboren. </a:t>
            </a:r>
          </a:p>
          <a:p>
            <a:pPr algn="l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37F1F7-3B4F-6DF3-11C4-8374FF372A12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66D655-83A1-C7D5-E725-B6BC0699248A}"/>
              </a:ext>
            </a:extLst>
          </p:cNvPr>
          <p:cNvSpPr txBox="1"/>
          <p:nvPr/>
        </p:nvSpPr>
        <p:spPr>
          <a:xfrm>
            <a:off x="11660535" y="7001877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914D11-E9E8-7513-A685-5A9696439554}"/>
              </a:ext>
            </a:extLst>
          </p:cNvPr>
          <p:cNvSpPr txBox="1"/>
          <p:nvPr/>
        </p:nvSpPr>
        <p:spPr>
          <a:xfrm>
            <a:off x="11660535" y="7093790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1658779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62FF7-3B77-6E74-6F5A-1D891C40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Infrastruktur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E89258-D481-AC2C-24E6-540CBD1489C6}"/>
              </a:ext>
            </a:extLst>
          </p:cNvPr>
          <p:cNvSpPr txBox="1"/>
          <p:nvPr/>
        </p:nvSpPr>
        <p:spPr>
          <a:xfrm>
            <a:off x="677334" y="2696846"/>
            <a:ext cx="8726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Straßenverkehr:</a:t>
            </a: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Straßennetz von 71.347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nklusive 1010 km Schnellstraßen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Schienenverkehr: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Schienennetz Dänemarks beträgt rund 3000 km. Name der dänischen Bahn ist DSB (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Danske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Statsbaner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Flugverkehr: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internationale Flughäfen. Der mit Abstand größte Flughafen des Landes ist Kastrup bei Kopenhagen.</a:t>
            </a:r>
          </a:p>
          <a:p>
            <a:pPr algn="l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AC7203-5FBC-2012-3CE1-D30723682732}"/>
              </a:ext>
            </a:extLst>
          </p:cNvPr>
          <p:cNvSpPr txBox="1"/>
          <p:nvPr/>
        </p:nvSpPr>
        <p:spPr>
          <a:xfrm>
            <a:off x="677334" y="1184311"/>
            <a:ext cx="31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Verkehrsnetz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ED49AF-1AEC-0CEB-7285-081AA1050E55}"/>
              </a:ext>
            </a:extLst>
          </p:cNvPr>
          <p:cNvSpPr txBox="1"/>
          <p:nvPr/>
        </p:nvSpPr>
        <p:spPr>
          <a:xfrm>
            <a:off x="11671351" y="63696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8A3093-C0B1-91A9-BC91-A4CF93BAE4FE}"/>
              </a:ext>
            </a:extLst>
          </p:cNvPr>
          <p:cNvSpPr txBox="1"/>
          <p:nvPr/>
        </p:nvSpPr>
        <p:spPr>
          <a:xfrm>
            <a:off x="11671351" y="7087215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5A94F99-CE1E-5BAB-EC3C-699493B77CFC}"/>
              </a:ext>
            </a:extLst>
          </p:cNvPr>
          <p:cNvSpPr txBox="1"/>
          <p:nvPr/>
        </p:nvSpPr>
        <p:spPr>
          <a:xfrm>
            <a:off x="11698984" y="7087215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243710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5D351-272C-AE13-6172-C37CE248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Infrastruktur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9D026D-020A-D3C2-058A-0E150AA155FF}"/>
              </a:ext>
            </a:extLst>
          </p:cNvPr>
          <p:cNvSpPr txBox="1"/>
          <p:nvPr/>
        </p:nvSpPr>
        <p:spPr>
          <a:xfrm>
            <a:off x="836151" y="2405246"/>
            <a:ext cx="6155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Dänemark gibt es 153 Krankenhäuser.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Menschen, die sich in Dänemark aufhalten, haben Anspruch auf kostenlose Krankenhaus- und Ambulanzbehandlung im Notfall.</a:t>
            </a: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Krankenversicherung: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 in Dänemark wohnt und Steuern bezahlt ist automatisch krankenversichert.</a:t>
            </a:r>
          </a:p>
          <a:p>
            <a:pPr algn="l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B8EF6D-B5E1-F8A2-A1E6-4845837B4A98}"/>
              </a:ext>
            </a:extLst>
          </p:cNvPr>
          <p:cNvSpPr txBox="1"/>
          <p:nvPr/>
        </p:nvSpPr>
        <p:spPr>
          <a:xfrm>
            <a:off x="677334" y="1184311"/>
            <a:ext cx="425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Medizinische Versorgung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1423B8-70C5-4A69-E645-B0418DE898EB}"/>
              </a:ext>
            </a:extLst>
          </p:cNvPr>
          <p:cNvSpPr txBox="1"/>
          <p:nvPr/>
        </p:nvSpPr>
        <p:spPr>
          <a:xfrm>
            <a:off x="11650910" y="7031441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8CCCE2-CE3D-C1B5-28EF-7CEA9B741509}"/>
              </a:ext>
            </a:extLst>
          </p:cNvPr>
          <p:cNvSpPr txBox="1"/>
          <p:nvPr/>
        </p:nvSpPr>
        <p:spPr>
          <a:xfrm>
            <a:off x="11650910" y="6347689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78B730-C029-007A-BEB6-BE71D5DAB86A}"/>
              </a:ext>
            </a:extLst>
          </p:cNvPr>
          <p:cNvSpPr txBox="1"/>
          <p:nvPr/>
        </p:nvSpPr>
        <p:spPr>
          <a:xfrm>
            <a:off x="11738269" y="7031441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167792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5BFD2-C0D2-48D4-737F-8DFB19B4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Infrastruktur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C6BD26-CAC8-672C-CACD-117D70C5ABC6}"/>
              </a:ext>
            </a:extLst>
          </p:cNvPr>
          <p:cNvSpPr txBox="1"/>
          <p:nvPr/>
        </p:nvSpPr>
        <p:spPr>
          <a:xfrm>
            <a:off x="8597499" y="7031441"/>
            <a:ext cx="473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https://l.jojojux.de/ref-ek9-den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E5E793-0978-60AC-9528-C94BB4DD3DB1}"/>
              </a:ext>
            </a:extLst>
          </p:cNvPr>
          <p:cNvSpPr txBox="1"/>
          <p:nvPr/>
        </p:nvSpPr>
        <p:spPr>
          <a:xfrm>
            <a:off x="852052" y="2873758"/>
            <a:ext cx="7597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nutzten 96,5% der Einwohner Dänemarks das Internet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größten Fernsehsender gehören zu den Öffentlich-rechtlichen Rundfunkanstalten Dänemarks Radio und TV 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Bekannteste Zeitungen: Gratiszeitungen,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Yylands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-Posten,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Berlingske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Politiken.</a:t>
            </a:r>
          </a:p>
          <a:p>
            <a:pPr algn="l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0051D2-F58F-B48E-68A5-F22BDFE0FD3F}"/>
              </a:ext>
            </a:extLst>
          </p:cNvPr>
          <p:cNvSpPr txBox="1"/>
          <p:nvPr/>
        </p:nvSpPr>
        <p:spPr>
          <a:xfrm>
            <a:off x="677334" y="1184311"/>
            <a:ext cx="425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Telekomunikation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A72FC8C-9039-BBA0-44BB-54BA085C7287}"/>
              </a:ext>
            </a:extLst>
          </p:cNvPr>
          <p:cNvSpPr txBox="1"/>
          <p:nvPr/>
        </p:nvSpPr>
        <p:spPr>
          <a:xfrm>
            <a:off x="11650910" y="7031441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136D7C7-3E27-69C1-117D-E31123391E85}"/>
              </a:ext>
            </a:extLst>
          </p:cNvPr>
          <p:cNvSpPr txBox="1"/>
          <p:nvPr/>
        </p:nvSpPr>
        <p:spPr>
          <a:xfrm>
            <a:off x="11650910" y="6381088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T3</a:t>
            </a:r>
          </a:p>
        </p:txBody>
      </p:sp>
    </p:spTree>
    <p:extLst>
      <p:ext uri="{BB962C8B-B14F-4D97-AF65-F5344CB8AC3E}">
        <p14:creationId xmlns:p14="http://schemas.microsoft.com/office/powerpoint/2010/main" val="1233348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0519-1EE9-8004-A3AF-B22A4A19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B09E45-B32E-6E50-9FDC-1EF99012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1080"/>
            <a:ext cx="9949069" cy="3880773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Microsoft Office Online Bilder - Bing [I1]</a:t>
            </a:r>
          </a:p>
          <a:p>
            <a:r>
              <a:rPr lang="de-DE" dirty="0"/>
              <a:t>Lernhelfer - </a:t>
            </a:r>
            <a:r>
              <a:rPr lang="de-DE" dirty="0">
                <a:hlinkClick r:id="rId2"/>
              </a:rPr>
              <a:t>https://www.lernhelfer.de/schuelerlexikon/geografie/artikel/koenigreich-daenemark</a:t>
            </a:r>
            <a:r>
              <a:rPr lang="de-DE" sz="18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[UK]</a:t>
            </a:r>
          </a:p>
          <a:p>
            <a:r>
              <a:rPr lang="de-DE" dirty="0"/>
              <a:t>AHK / Deutsch-Dänische Handelskammer - </a:t>
            </a:r>
            <a:r>
              <a:rPr lang="de-DE" dirty="0">
                <a:hlinkClick r:id="rId3"/>
              </a:rPr>
              <a:t>https://www.handelskammer.dk/themen/deutsch-daenische-wirtschaftsbeziehungen</a:t>
            </a:r>
            <a:r>
              <a:rPr lang="de-DE" dirty="0"/>
              <a:t> [P1]</a:t>
            </a:r>
          </a:p>
          <a:p>
            <a:r>
              <a:rPr lang="de-DE" dirty="0"/>
              <a:t>Europäische Union - </a:t>
            </a:r>
            <a:r>
              <a:rPr lang="de-DE" dirty="0">
                <a:hlinkClick r:id="rId4"/>
              </a:rPr>
              <a:t>https://european-union.europa.eu/principles-countries-history/country-profiles/denmark_de</a:t>
            </a:r>
            <a:r>
              <a:rPr lang="de-DE" dirty="0"/>
              <a:t> [P1]</a:t>
            </a:r>
          </a:p>
          <a:p>
            <a:r>
              <a:rPr lang="de-DE" dirty="0"/>
              <a:t>Laenderdaten.info -</a:t>
            </a:r>
            <a:r>
              <a:rPr lang="de-DE" dirty="0">
                <a:hlinkClick r:id="rId5"/>
              </a:rPr>
              <a:t> https://www.laenderdaten.info/Europa/Daenemark/wirtschaft.php</a:t>
            </a:r>
            <a:r>
              <a:rPr lang="de-DE" sz="18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[UK]</a:t>
            </a:r>
            <a:endParaRPr lang="de-DE" dirty="0"/>
          </a:p>
          <a:p>
            <a:r>
              <a:rPr lang="de-DE" dirty="0"/>
              <a:t>Eures - </a:t>
            </a:r>
            <a:r>
              <a:rPr lang="de-DE" dirty="0">
                <a:hlinkClick r:id="rId6"/>
              </a:rPr>
              <a:t>https://eures-kompas.eu/daenisches-schulsystem/</a:t>
            </a:r>
            <a:r>
              <a:rPr lang="de-DE" sz="18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[K1]</a:t>
            </a:r>
            <a:endParaRPr lang="de-DE" dirty="0"/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topographic-map.com -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https://de-de.topographic-map.com/map-36x9m/D%C3%A4nemark/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[N2]</a:t>
            </a:r>
          </a:p>
          <a:p>
            <a:r>
              <a:rPr lang="de-DE" sz="18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Statista - </a:t>
            </a:r>
            <a:r>
              <a:rPr lang="de-DE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https://de.statista.com/statistik/daten/studie/260255/umfrage/altersstruktur-in-daenemark/</a:t>
            </a:r>
            <a:r>
              <a:rPr lang="de-DE" sz="18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[UU]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DE" sz="18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https://de.statista.com/statistik/daten/studie/14430/umfrage/bruttoinlandsprodukt-bip-pro-kopf-in-daenemark/</a:t>
            </a:r>
            <a:r>
              <a:rPr lang="de-DE" sz="18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[UU]</a:t>
            </a:r>
          </a:p>
          <a:p>
            <a:r>
              <a:rPr lang="de-DE" dirty="0">
                <a:solidFill>
                  <a:schemeClr val="tx1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Eigenproduktion [EG]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6A5B3E-6B0F-81F5-3B0D-AE72B752C6E4}"/>
              </a:ext>
            </a:extLst>
          </p:cNvPr>
          <p:cNvSpPr txBox="1"/>
          <p:nvPr/>
        </p:nvSpPr>
        <p:spPr>
          <a:xfrm>
            <a:off x="11650910" y="7031441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327DDED-CAF6-EBBB-B8EE-DC30F4CFCCAF}"/>
              </a:ext>
            </a:extLst>
          </p:cNvPr>
          <p:cNvSpPr txBox="1"/>
          <p:nvPr/>
        </p:nvSpPr>
        <p:spPr>
          <a:xfrm>
            <a:off x="11650910" y="7031441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28EAD3-8856-5041-BEBF-535174D15550}"/>
              </a:ext>
            </a:extLst>
          </p:cNvPr>
          <p:cNvSpPr txBox="1"/>
          <p:nvPr/>
        </p:nvSpPr>
        <p:spPr>
          <a:xfrm>
            <a:off x="8636000" y="6488668"/>
            <a:ext cx="473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https://l.jojojux.de/ref-ek9-den</a:t>
            </a:r>
          </a:p>
        </p:txBody>
      </p:sp>
    </p:spTree>
    <p:extLst>
      <p:ext uri="{BB962C8B-B14F-4D97-AF65-F5344CB8AC3E}">
        <p14:creationId xmlns:p14="http://schemas.microsoft.com/office/powerpoint/2010/main" val="282274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4DCAC-A1B1-D671-4FD7-BD2BFE80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eine Kausalkette oder eine Concept </a:t>
            </a:r>
            <a:r>
              <a:rPr lang="de-DE" dirty="0" err="1"/>
              <a:t>Map</a:t>
            </a:r>
            <a:endParaRPr lang="de-DE" dirty="0"/>
          </a:p>
        </p:txBody>
      </p:sp>
      <p:pic>
        <p:nvPicPr>
          <p:cNvPr id="5" name="Inhaltsplatzhalter 4" descr="Weinende Gesichtskontur mit einfarbiger Füllung">
            <a:extLst>
              <a:ext uri="{FF2B5EF4-FFF2-40B4-BE49-F238E27FC236}">
                <a16:creationId xmlns:a16="http://schemas.microsoft.com/office/drawing/2014/main" id="{04254988-E449-4118-9B17-C2512B4F6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019" y="2577306"/>
            <a:ext cx="3213894" cy="3213894"/>
          </a:xfrm>
        </p:spPr>
      </p:pic>
    </p:spTree>
    <p:extLst>
      <p:ext uri="{BB962C8B-B14F-4D97-AF65-F5344CB8AC3E}">
        <p14:creationId xmlns:p14="http://schemas.microsoft.com/office/powerpoint/2010/main" val="3090799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4DCAC-A1B1-D671-4FD7-BD2BFE80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Concept </a:t>
            </a:r>
            <a:r>
              <a:rPr lang="de-DE" dirty="0" err="1"/>
              <a:t>Map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CF63A7-44BD-DDF5-6210-97A7A3FCFEA2}"/>
              </a:ext>
            </a:extLst>
          </p:cNvPr>
          <p:cNvSpPr txBox="1"/>
          <p:nvPr/>
        </p:nvSpPr>
        <p:spPr>
          <a:xfrm>
            <a:off x="11650910" y="6396174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2A2449-D584-D950-CDD3-973E341E396D}"/>
              </a:ext>
            </a:extLst>
          </p:cNvPr>
          <p:cNvSpPr txBox="1"/>
          <p:nvPr/>
        </p:nvSpPr>
        <p:spPr>
          <a:xfrm>
            <a:off x="8636000" y="7047468"/>
            <a:ext cx="473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https://l.jojojux.de/ref-ek9-den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81209BA-3BA1-E02C-4AE3-318848043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1" t="5982" r="21041" b="19137"/>
          <a:stretch/>
        </p:blipFill>
        <p:spPr>
          <a:xfrm>
            <a:off x="855904" y="1260057"/>
            <a:ext cx="10078595" cy="550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4806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E0ED490-52C2-32BC-7EF6-8C464504E7B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Inhaltsplatzhalter 4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45AE69F7-A58D-37F8-B040-724BDA105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61009" r="14567" b="558"/>
          <a:stretch/>
        </p:blipFill>
        <p:spPr>
          <a:xfrm>
            <a:off x="8229600" y="2029096"/>
            <a:ext cx="3962400" cy="2803123"/>
          </a:xfrm>
          <a:prstGeom prst="rect">
            <a:avLst/>
          </a:prstGeom>
        </p:spPr>
      </p:pic>
      <p:pic>
        <p:nvPicPr>
          <p:cNvPr id="5" name="Inhaltsplatzhalter 4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3DCBF4B5-10C0-9F71-02B4-EBFBFC70A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4" b="40143"/>
          <a:stretch/>
        </p:blipFill>
        <p:spPr>
          <a:xfrm>
            <a:off x="0" y="0"/>
            <a:ext cx="8841038" cy="685799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8534E3E-51EE-3A08-679C-C09658AF7380}"/>
              </a:ext>
            </a:extLst>
          </p:cNvPr>
          <p:cNvSpPr txBox="1"/>
          <p:nvPr/>
        </p:nvSpPr>
        <p:spPr>
          <a:xfrm>
            <a:off x="11650910" y="6396174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B67FD9E-EECD-D511-847D-B6EBFAA1AD6D}"/>
              </a:ext>
            </a:extLst>
          </p:cNvPr>
          <p:cNvSpPr txBox="1"/>
          <p:nvPr/>
        </p:nvSpPr>
        <p:spPr>
          <a:xfrm>
            <a:off x="8636000" y="7047468"/>
            <a:ext cx="473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https://l.jojojux.de/ref-ek9-den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9DA8C4-9351-F405-930E-118518D65E80}"/>
              </a:ext>
            </a:extLst>
          </p:cNvPr>
          <p:cNvSpPr txBox="1"/>
          <p:nvPr/>
        </p:nvSpPr>
        <p:spPr>
          <a:xfrm>
            <a:off x="6964984" y="7416800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Vielen Dank fürs zuhören</a:t>
            </a:r>
          </a:p>
        </p:txBody>
      </p:sp>
      <p:pic>
        <p:nvPicPr>
          <p:cNvPr id="13" name="Grafik 12" descr="Lächelnde Gesichtskontur mit einfarbiger Füllung">
            <a:extLst>
              <a:ext uri="{FF2B5EF4-FFF2-40B4-BE49-F238E27FC236}">
                <a16:creationId xmlns:a16="http://schemas.microsoft.com/office/drawing/2014/main" id="{1B8D3E38-BB2A-E924-459E-18A996B7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7065" y="6967667"/>
            <a:ext cx="528935" cy="5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03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88534E3E-51EE-3A08-679C-C09658AF7380}"/>
              </a:ext>
            </a:extLst>
          </p:cNvPr>
          <p:cNvSpPr txBox="1"/>
          <p:nvPr/>
        </p:nvSpPr>
        <p:spPr>
          <a:xfrm>
            <a:off x="11641285" y="6973690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9E83ED-3C4D-8F6B-A183-4D2D50AA19E5}"/>
              </a:ext>
            </a:extLst>
          </p:cNvPr>
          <p:cNvSpPr txBox="1"/>
          <p:nvPr/>
        </p:nvSpPr>
        <p:spPr>
          <a:xfrm>
            <a:off x="4279901" y="27109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https://l.jojojux.de/ref-ek9-den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83E39E-B87E-19CA-3B1C-07732E473657}"/>
              </a:ext>
            </a:extLst>
          </p:cNvPr>
          <p:cNvSpPr txBox="1"/>
          <p:nvPr/>
        </p:nvSpPr>
        <p:spPr>
          <a:xfrm>
            <a:off x="3416301" y="2096006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Vielen Dank fürs zuhören</a:t>
            </a:r>
          </a:p>
        </p:txBody>
      </p:sp>
      <p:pic>
        <p:nvPicPr>
          <p:cNvPr id="11" name="Grafik 10" descr="Lächelnde Gesichtskontur mit einfarbiger Füllung">
            <a:extLst>
              <a:ext uri="{FF2B5EF4-FFF2-40B4-BE49-F238E27FC236}">
                <a16:creationId xmlns:a16="http://schemas.microsoft.com/office/drawing/2014/main" id="{1A1625DA-5E9C-DCA8-A531-7DA6E400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1" y="3080266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2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48A4FBC-4C36-9BDD-CDB0-4508CE12F2B8}"/>
              </a:ext>
            </a:extLst>
          </p:cNvPr>
          <p:cNvSpPr/>
          <p:nvPr/>
        </p:nvSpPr>
        <p:spPr>
          <a:xfrm>
            <a:off x="0" y="0"/>
            <a:ext cx="1217359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 descr="Ein Bild, das Flagge, Objekt, Himmel, draußen enthält.&#10;&#10;Automatisch generierte Beschreibung">
            <a:extLst>
              <a:ext uri="{FF2B5EF4-FFF2-40B4-BE49-F238E27FC236}">
                <a16:creationId xmlns:a16="http://schemas.microsoft.com/office/drawing/2014/main" id="{6865519C-AC62-4443-B550-4BD4FBD94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1742" y="3312199"/>
            <a:ext cx="5385732" cy="35904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Grafik 8" descr="Ein Bild, das Outdoorobjekt, Wasser, Windmühle, draußen enthält.&#10;&#10;Automatisch generierte Beschreibung">
            <a:extLst>
              <a:ext uri="{FF2B5EF4-FFF2-40B4-BE49-F238E27FC236}">
                <a16:creationId xmlns:a16="http://schemas.microsoft.com/office/drawing/2014/main" id="{3475BB0A-E79B-3FAF-E611-D2E54E5B3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77607" y="-55558"/>
            <a:ext cx="5597729" cy="37318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935B181-5077-5393-F03F-6A099BC933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1678"/>
          <a:stretch/>
        </p:blipFill>
        <p:spPr>
          <a:xfrm>
            <a:off x="5091267" y="3243052"/>
            <a:ext cx="7275051" cy="3783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Grafik 11" descr="Ein Bild, das Himmel, draußen, grün, Outdoorobjekt enthält.&#10;&#10;Automatisch generierte Beschreibung">
            <a:extLst>
              <a:ext uri="{FF2B5EF4-FFF2-40B4-BE49-F238E27FC236}">
                <a16:creationId xmlns:a16="http://schemas.microsoft.com/office/drawing/2014/main" id="{8D304535-1F97-2B4B-F226-93BC7F40B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40300" y="-76738"/>
            <a:ext cx="6973407" cy="36762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56D61F25-52B1-62A2-1254-83374C7930DB}"/>
              </a:ext>
            </a:extLst>
          </p:cNvPr>
          <p:cNvSpPr/>
          <p:nvPr/>
        </p:nvSpPr>
        <p:spPr>
          <a:xfrm>
            <a:off x="3976383" y="2633635"/>
            <a:ext cx="4295163" cy="1551965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688C9E-356A-6A9C-809D-DADDABC37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118" y="2417115"/>
            <a:ext cx="4003764" cy="1259146"/>
          </a:xfrm>
        </p:spPr>
        <p:txBody>
          <a:bodyPr/>
          <a:lstStyle/>
          <a:p>
            <a:r>
              <a:rPr lang="de-DE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Dänemark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AF13C6-BE4E-4733-AA15-7047238FA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8121" y="3614948"/>
            <a:ext cx="2755757" cy="370809"/>
          </a:xfrm>
        </p:spPr>
        <p:txBody>
          <a:bodyPr/>
          <a:lstStyle/>
          <a:p>
            <a:r>
              <a:rPr lang="de-D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Eric, Leon und Johannes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FC399C5-27C5-5FFA-3BE8-61C54FC0917C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853ACEB-1B0C-5955-191E-DBBC3EF3FA52}"/>
              </a:ext>
            </a:extLst>
          </p:cNvPr>
          <p:cNvSpPr txBox="1"/>
          <p:nvPr/>
        </p:nvSpPr>
        <p:spPr>
          <a:xfrm>
            <a:off x="11667444" y="6979684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13733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0519-1EE9-8004-A3AF-B22A4A19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Steckbrief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7B55048-87A5-574D-EC82-56B71E10B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608380-DC75-0EFF-5209-60B9E1E149AA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46D0B5-00CB-39BD-5BC5-73FD0C0B24E6}"/>
              </a:ext>
            </a:extLst>
          </p:cNvPr>
          <p:cNvSpPr txBox="1"/>
          <p:nvPr/>
        </p:nvSpPr>
        <p:spPr>
          <a:xfrm>
            <a:off x="777121" y="1588052"/>
            <a:ext cx="9022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43.094km² Fläche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5,4 </a:t>
            </a:r>
            <a:r>
              <a:rPr lang="de-DE" dirty="0" err="1"/>
              <a:t>Mio</a:t>
            </a:r>
            <a:r>
              <a:rPr lang="de-DE" dirty="0"/>
              <a:t> Einwohner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125 </a:t>
            </a:r>
            <a:r>
              <a:rPr lang="de-DE" dirty="0" err="1"/>
              <a:t>Einw</a:t>
            </a:r>
            <a:r>
              <a:rPr lang="de-DE" dirty="0"/>
              <a:t>./km²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Hauptstadt Kopenhagen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0,2%/Jahr Bevölkerungswachstum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Lebenserwartung: Frauen 79, Männer 74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Konstitutionelle Monarchie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</a:rPr>
              <a:t>Dänisch und färöische Sprache als Amtssprachen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Protestanten; katholisch nicht stark vertreten</a:t>
            </a:r>
            <a:endParaRPr lang="de-D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Feuchtes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Seeklima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 kühlen Sommern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Bodennutzung: </a:t>
            </a:r>
            <a:r>
              <a:rPr lang="de-DE" dirty="0"/>
              <a:t>59% Ackerland, 4% Weideland, 10% </a:t>
            </a:r>
            <a:r>
              <a:rPr lang="de-DE" sz="1800" dirty="0">
                <a:effectLst/>
              </a:rPr>
              <a:t>Wald, Landwirtschaft 2,1%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</a:rPr>
              <a:t>Exportgüter: Fleisch und Fleischprodukte, Maschinen und Apparate, medizinische und pharmazeutische Produkte, Fischereierzeugnisse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DKK als Währung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94F376-45FA-E376-25C0-9C3792AF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9" y="1314283"/>
            <a:ext cx="12192000" cy="502413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65EFEBC-CFAB-660E-93E0-6FC72AE6121C}"/>
              </a:ext>
            </a:extLst>
          </p:cNvPr>
          <p:cNvSpPr txBox="1"/>
          <p:nvPr/>
        </p:nvSpPr>
        <p:spPr>
          <a:xfrm>
            <a:off x="11660535" y="6981710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506BF09-44A4-324D-1083-43D5B0102AE2}"/>
              </a:ext>
            </a:extLst>
          </p:cNvPr>
          <p:cNvSpPr txBox="1"/>
          <p:nvPr/>
        </p:nvSpPr>
        <p:spPr>
          <a:xfrm>
            <a:off x="11660535" y="7005773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2933767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0519-1EE9-8004-A3AF-B22A4A19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Politische Verhältnisse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615C11-CA09-2ECE-9016-D5442BCE3609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455C6B-BB06-3532-2A06-EA18031111F4}"/>
              </a:ext>
            </a:extLst>
          </p:cNvPr>
          <p:cNvSpPr txBox="1"/>
          <p:nvPr/>
        </p:nvSpPr>
        <p:spPr>
          <a:xfrm>
            <a:off x="11660535" y="6952835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D2DEB-E14A-DFA8-2E4E-7FEAF146632C}"/>
              </a:ext>
            </a:extLst>
          </p:cNvPr>
          <p:cNvSpPr txBox="1"/>
          <p:nvPr/>
        </p:nvSpPr>
        <p:spPr>
          <a:xfrm>
            <a:off x="11660535" y="6957648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164C2A-C042-0096-BD42-C1411D8DF67D}"/>
              </a:ext>
            </a:extLst>
          </p:cNvPr>
          <p:cNvSpPr txBox="1"/>
          <p:nvPr/>
        </p:nvSpPr>
        <p:spPr>
          <a:xfrm>
            <a:off x="677334" y="1600200"/>
            <a:ext cx="9342966" cy="253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Ist Mitglied und Mitbegründer der EU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nicht €uro sondern DKK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Gute Verbindung zu Deutschland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Import von DE 23,1% (2017), EU 69% (2020)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Export nach DE 15,7% (2017), EU 52% (2020)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29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0519-1EE9-8004-A3AF-B22A4A19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Naturraum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6D36B9-7368-4C31-2715-CF25B2EBFFB9}"/>
              </a:ext>
            </a:extLst>
          </p:cNvPr>
          <p:cNvSpPr txBox="1"/>
          <p:nvPr/>
        </p:nvSpPr>
        <p:spPr>
          <a:xfrm>
            <a:off x="677334" y="1184311"/>
            <a:ext cx="31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Oberflächengestalt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1DB58C-A4C9-5838-0CC0-09DD756D4E7F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0802A6-624E-E2C9-6E75-762EE97381AA}"/>
              </a:ext>
            </a:extLst>
          </p:cNvPr>
          <p:cNvSpPr txBox="1"/>
          <p:nvPr/>
        </p:nvSpPr>
        <p:spPr>
          <a:xfrm>
            <a:off x="677334" y="1788470"/>
            <a:ext cx="6530008" cy="378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2/3 der Landfläche Dänemarks Halbinsel Jütland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etwa 480 Inseln, 100 bewohnt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größten Inseln sind </a:t>
            </a:r>
            <a:r>
              <a:rPr lang="de-DE" dirty="0" err="1"/>
              <a:t>Læsø</a:t>
            </a:r>
            <a:r>
              <a:rPr lang="de-DE" dirty="0"/>
              <a:t> in der Nordsee, Seeland, Fünen, Langeland, </a:t>
            </a:r>
            <a:r>
              <a:rPr lang="de-DE" dirty="0" err="1"/>
              <a:t>Møn</a:t>
            </a:r>
            <a:r>
              <a:rPr lang="de-DE" dirty="0"/>
              <a:t>, Lolland, </a:t>
            </a:r>
            <a:r>
              <a:rPr lang="de-DE" dirty="0" err="1"/>
              <a:t>Falster</a:t>
            </a:r>
            <a:r>
              <a:rPr lang="de-DE" dirty="0"/>
              <a:t> zwischen Kattegat und Ostsee und Bornholm.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drei Meeresstraßen: der Kleine Belt, der Große Belt und der </a:t>
            </a:r>
            <a:r>
              <a:rPr lang="de-DE" dirty="0" err="1"/>
              <a:t>Øresund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eine Fortsetzung des Norddeutschen Tieflands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höchste Erhebung des Landes 173 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0E37BA-585C-8C02-F8DC-2F249C30A01D}"/>
              </a:ext>
            </a:extLst>
          </p:cNvPr>
          <p:cNvSpPr txBox="1"/>
          <p:nvPr/>
        </p:nvSpPr>
        <p:spPr>
          <a:xfrm>
            <a:off x="11660535" y="6952835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442484F-AEAB-7561-BC4D-FA63562A916C}"/>
              </a:ext>
            </a:extLst>
          </p:cNvPr>
          <p:cNvSpPr txBox="1"/>
          <p:nvPr/>
        </p:nvSpPr>
        <p:spPr>
          <a:xfrm>
            <a:off x="11660535" y="6979680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N2</a:t>
            </a:r>
          </a:p>
        </p:txBody>
      </p:sp>
    </p:spTree>
    <p:extLst>
      <p:ext uri="{BB962C8B-B14F-4D97-AF65-F5344CB8AC3E}">
        <p14:creationId xmlns:p14="http://schemas.microsoft.com/office/powerpoint/2010/main" val="627639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0519-1EE9-8004-A3AF-B22A4A19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Naturraum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E3378A1-6D41-2CC4-E1DE-35FD905EE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07"/>
          <a:stretch/>
        </p:blipFill>
        <p:spPr>
          <a:xfrm>
            <a:off x="3356369" y="-115370"/>
            <a:ext cx="5479262" cy="7088740"/>
          </a:xfrm>
          <a:effectLst>
            <a:softEdge rad="6350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56D36B9-7368-4C31-2715-CF25B2EBFFB9}"/>
              </a:ext>
            </a:extLst>
          </p:cNvPr>
          <p:cNvSpPr txBox="1"/>
          <p:nvPr/>
        </p:nvSpPr>
        <p:spPr>
          <a:xfrm>
            <a:off x="677334" y="1184311"/>
            <a:ext cx="31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Relief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4546C7C-2F27-C4B3-269A-188D70362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934" y="150472"/>
            <a:ext cx="438211" cy="38105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8B7BC3D-E8F4-DABA-89E3-B0D11F985B0A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964DA1-E8A8-010D-4BC6-270702882A54}"/>
              </a:ext>
            </a:extLst>
          </p:cNvPr>
          <p:cNvSpPr txBox="1"/>
          <p:nvPr/>
        </p:nvSpPr>
        <p:spPr>
          <a:xfrm>
            <a:off x="11660535" y="6949307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CE9780-9564-1474-0254-1280396CED6D}"/>
              </a:ext>
            </a:extLst>
          </p:cNvPr>
          <p:cNvSpPr txBox="1"/>
          <p:nvPr/>
        </p:nvSpPr>
        <p:spPr>
          <a:xfrm>
            <a:off x="11660535" y="6949307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W1</a:t>
            </a:r>
          </a:p>
        </p:txBody>
      </p:sp>
    </p:spTree>
    <p:extLst>
      <p:ext uri="{BB962C8B-B14F-4D97-AF65-F5344CB8AC3E}">
        <p14:creationId xmlns:p14="http://schemas.microsoft.com/office/powerpoint/2010/main" val="111354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0519-1EE9-8004-A3AF-B22A4A19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6C67B6BB-649D-1E61-661A-24CF0DFD1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205466"/>
              </p:ext>
            </p:extLst>
          </p:nvPr>
        </p:nvGraphicFramePr>
        <p:xfrm>
          <a:off x="314252" y="2789354"/>
          <a:ext cx="12525370" cy="1876966"/>
        </p:xfrm>
        <a:graphic>
          <a:graphicData uri="http://schemas.openxmlformats.org/drawingml/2006/table">
            <a:tbl>
              <a:tblPr/>
              <a:tblGrid>
                <a:gridCol w="2505074">
                  <a:extLst>
                    <a:ext uri="{9D8B030D-6E8A-4147-A177-3AD203B41FA5}">
                      <a16:colId xmlns:a16="http://schemas.microsoft.com/office/drawing/2014/main" val="2360811086"/>
                    </a:ext>
                  </a:extLst>
                </a:gridCol>
                <a:gridCol w="2505074">
                  <a:extLst>
                    <a:ext uri="{9D8B030D-6E8A-4147-A177-3AD203B41FA5}">
                      <a16:colId xmlns:a16="http://schemas.microsoft.com/office/drawing/2014/main" val="3588657717"/>
                    </a:ext>
                  </a:extLst>
                </a:gridCol>
                <a:gridCol w="2505074">
                  <a:extLst>
                    <a:ext uri="{9D8B030D-6E8A-4147-A177-3AD203B41FA5}">
                      <a16:colId xmlns:a16="http://schemas.microsoft.com/office/drawing/2014/main" val="929617863"/>
                    </a:ext>
                  </a:extLst>
                </a:gridCol>
                <a:gridCol w="2505074">
                  <a:extLst>
                    <a:ext uri="{9D8B030D-6E8A-4147-A177-3AD203B41FA5}">
                      <a16:colId xmlns:a16="http://schemas.microsoft.com/office/drawing/2014/main" val="3350828509"/>
                    </a:ext>
                  </a:extLst>
                </a:gridCol>
                <a:gridCol w="2505074">
                  <a:extLst>
                    <a:ext uri="{9D8B030D-6E8A-4147-A177-3AD203B41FA5}">
                      <a16:colId xmlns:a16="http://schemas.microsoft.com/office/drawing/2014/main" val="4183204564"/>
                    </a:ext>
                  </a:extLst>
                </a:gridCol>
              </a:tblGrid>
              <a:tr h="618443">
                <a:tc>
                  <a:txBody>
                    <a:bodyPr/>
                    <a:lstStyle/>
                    <a:p>
                      <a:endParaRPr lang="de-DE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Dänemark</a:t>
                      </a:r>
                      <a:b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Dänemark</a:t>
                      </a:r>
                      <a:b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 Kopf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EU</a:t>
                      </a:r>
                      <a:b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EU</a:t>
                      </a:r>
                      <a:b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</a:br>
                      <a: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pro Kopf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272558"/>
                  </a:ext>
                </a:extLst>
              </a:tr>
              <a:tr h="618443"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Bruttoinlandsprodukt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335,76 </a:t>
                      </a:r>
                      <a:r>
                        <a:rPr lang="de-DE" dirty="0" err="1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Mrd</a:t>
                      </a:r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57.329,03 €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14,45 Bio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28.095,61 €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30696"/>
                  </a:ext>
                </a:extLst>
              </a:tr>
              <a:tr h="618443"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Bruttonationalprodukt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337,26 </a:t>
                      </a:r>
                      <a:r>
                        <a:rPr lang="de-DE" dirty="0" err="1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Mrd</a:t>
                      </a:r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57.585,71 €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14,18 Bio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27.581,83 €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773078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6BE8BF6-4A18-6022-0D7F-195DD9D79E82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11821B2-36E4-A1EF-D4C1-E524C0DE7742}"/>
              </a:ext>
            </a:extLst>
          </p:cNvPr>
          <p:cNvSpPr txBox="1"/>
          <p:nvPr/>
        </p:nvSpPr>
        <p:spPr>
          <a:xfrm>
            <a:off x="11735933" y="6972085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956DD9-BBFC-DE11-696D-8AB7C35E73DC}"/>
              </a:ext>
            </a:extLst>
          </p:cNvPr>
          <p:cNvSpPr txBox="1"/>
          <p:nvPr/>
        </p:nvSpPr>
        <p:spPr>
          <a:xfrm>
            <a:off x="11735933" y="6972085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E2509F-D1E9-3FB7-CFFF-8E2640509A00}"/>
              </a:ext>
            </a:extLst>
          </p:cNvPr>
          <p:cNvSpPr txBox="1"/>
          <p:nvPr/>
        </p:nvSpPr>
        <p:spPr>
          <a:xfrm>
            <a:off x="677334" y="1184311"/>
            <a:ext cx="31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Bruttoinlandsprodukt</a:t>
            </a:r>
          </a:p>
        </p:txBody>
      </p:sp>
    </p:spTree>
    <p:extLst>
      <p:ext uri="{BB962C8B-B14F-4D97-AF65-F5344CB8AC3E}">
        <p14:creationId xmlns:p14="http://schemas.microsoft.com/office/powerpoint/2010/main" val="83279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0519-1EE9-8004-A3AF-B22A4A19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BE8BF6-4A18-6022-0D7F-195DD9D79E82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11821B2-36E4-A1EF-D4C1-E524C0DE7742}"/>
              </a:ext>
            </a:extLst>
          </p:cNvPr>
          <p:cNvSpPr txBox="1"/>
          <p:nvPr/>
        </p:nvSpPr>
        <p:spPr>
          <a:xfrm>
            <a:off x="11735933" y="6972085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956DD9-BBFC-DE11-696D-8AB7C35E73DC}"/>
              </a:ext>
            </a:extLst>
          </p:cNvPr>
          <p:cNvSpPr txBox="1"/>
          <p:nvPr/>
        </p:nvSpPr>
        <p:spPr>
          <a:xfrm>
            <a:off x="11735933" y="6974398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K1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2FC2BEC-5B49-0ED2-F59D-15941C07E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85" r="6516" b="15812"/>
          <a:stretch/>
        </p:blipFill>
        <p:spPr>
          <a:xfrm>
            <a:off x="2317929" y="1698171"/>
            <a:ext cx="7827647" cy="5009583"/>
          </a:xfrm>
          <a:effectLst>
            <a:softEdge rad="6350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D69E76-D5D2-2F54-1640-16B117872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465" y="1930401"/>
            <a:ext cx="694095" cy="42847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D6A00B5-A474-68E9-314F-80608E5C9A79}"/>
              </a:ext>
            </a:extLst>
          </p:cNvPr>
          <p:cNvSpPr txBox="1"/>
          <p:nvPr/>
        </p:nvSpPr>
        <p:spPr>
          <a:xfrm>
            <a:off x="677334" y="1184311"/>
            <a:ext cx="31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Zusammensetzung</a:t>
            </a:r>
          </a:p>
        </p:txBody>
      </p:sp>
    </p:spTree>
    <p:extLst>
      <p:ext uri="{BB962C8B-B14F-4D97-AF65-F5344CB8AC3E}">
        <p14:creationId xmlns:p14="http://schemas.microsoft.com/office/powerpoint/2010/main" val="2164011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0519-1EE9-8004-A3AF-B22A4A19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Kultur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6D36B9-7368-4C31-2715-CF25B2EBFFB9}"/>
              </a:ext>
            </a:extLst>
          </p:cNvPr>
          <p:cNvSpPr txBox="1"/>
          <p:nvPr/>
        </p:nvSpPr>
        <p:spPr>
          <a:xfrm>
            <a:off x="677334" y="1184311"/>
            <a:ext cx="317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Schule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15B2BF-347B-7105-AA2D-223693AC3261}"/>
              </a:ext>
            </a:extLst>
          </p:cNvPr>
          <p:cNvSpPr txBox="1"/>
          <p:nvPr/>
        </p:nvSpPr>
        <p:spPr>
          <a:xfrm>
            <a:off x="11660535" y="6338422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863947-0433-4AFC-76E8-1E448CC2181A}"/>
              </a:ext>
            </a:extLst>
          </p:cNvPr>
          <p:cNvSpPr txBox="1"/>
          <p:nvPr/>
        </p:nvSpPr>
        <p:spPr>
          <a:xfrm>
            <a:off x="677334" y="1930400"/>
            <a:ext cx="6530008" cy="336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Unterricht ab 7 für 9 Jahre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Freiwilliges 10. Schuljahr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Volksschule (</a:t>
            </a:r>
            <a:r>
              <a:rPr lang="de-DE" dirty="0" err="1"/>
              <a:t>Folkeskole</a:t>
            </a:r>
            <a:r>
              <a:rPr lang="de-DE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Privatschulen (</a:t>
            </a:r>
            <a:r>
              <a:rPr lang="de-DE" dirty="0" err="1"/>
              <a:t>Friskoler</a:t>
            </a:r>
            <a:r>
              <a:rPr lang="de-DE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Nachschulen (</a:t>
            </a:r>
            <a:r>
              <a:rPr lang="de-DE" dirty="0" err="1"/>
              <a:t>Efterskoler</a:t>
            </a:r>
            <a:r>
              <a:rPr lang="de-DE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Weiterführende Schulen (versch. Gymnasien) 12 oder 13 Jahre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Berufsausbildung und Studium möglich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06954E9-3693-E446-0271-FCDAC4A7C874}"/>
              </a:ext>
            </a:extLst>
          </p:cNvPr>
          <p:cNvSpPr txBox="1"/>
          <p:nvPr/>
        </p:nvSpPr>
        <p:spPr>
          <a:xfrm>
            <a:off x="11660535" y="6991335"/>
            <a:ext cx="13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2BE2C48-FCA2-0F4E-44A8-7430048C4D44}"/>
              </a:ext>
            </a:extLst>
          </p:cNvPr>
          <p:cNvSpPr txBox="1"/>
          <p:nvPr/>
        </p:nvSpPr>
        <p:spPr>
          <a:xfrm>
            <a:off x="11660535" y="6991335"/>
            <a:ext cx="473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2698878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FAC61EAEFBC149BC6D1F4D90703684" ma:contentTypeVersion="14" ma:contentTypeDescription="Ein neues Dokument erstellen." ma:contentTypeScope="" ma:versionID="d3d215dd467e2683fd4250ab5989dba3">
  <xsd:schema xmlns:xsd="http://www.w3.org/2001/XMLSchema" xmlns:xs="http://www.w3.org/2001/XMLSchema" xmlns:p="http://schemas.microsoft.com/office/2006/metadata/properties" xmlns:ns3="34386f56-3e0c-4429-8ae3-0c725707f892" xmlns:ns4="27067150-1986-4bac-99d6-efcb68c23501" targetNamespace="http://schemas.microsoft.com/office/2006/metadata/properties" ma:root="true" ma:fieldsID="94bf9012e48860d7e45750a8f461e2a8" ns3:_="" ns4:_="">
    <xsd:import namespace="34386f56-3e0c-4429-8ae3-0c725707f892"/>
    <xsd:import namespace="27067150-1986-4bac-99d6-efcb68c235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86f56-3e0c-4429-8ae3-0c725707f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67150-1986-4bac-99d6-efcb68c235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142217-DC02-48D5-8F23-3787D540EE07}">
  <ds:schemaRefs>
    <ds:schemaRef ds:uri="http://purl.org/dc/elements/1.1/"/>
    <ds:schemaRef ds:uri="http://purl.org/dc/dcmitype/"/>
    <ds:schemaRef ds:uri="34386f56-3e0c-4429-8ae3-0c725707f892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27067150-1986-4bac-99d6-efcb68c2350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7ACCB6-EBF6-4E82-87FD-6F12C819D5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4386f56-3e0c-4429-8ae3-0c725707f892"/>
    <ds:schemaRef ds:uri="27067150-1986-4bac-99d6-efcb68c2350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E08AFF-3C1B-497A-AD21-51353FB65A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806</Words>
  <Application>Microsoft Office PowerPoint</Application>
  <PresentationFormat>Breitbild</PresentationFormat>
  <Paragraphs>147</Paragraphs>
  <Slides>18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Trebuchet MS</vt:lpstr>
      <vt:lpstr>Wingdings 3</vt:lpstr>
      <vt:lpstr>Facette</vt:lpstr>
      <vt:lpstr>Dänemark</vt:lpstr>
      <vt:lpstr>Dänemark</vt:lpstr>
      <vt:lpstr>Steckbrief</vt:lpstr>
      <vt:lpstr>Politische Verhältnisse</vt:lpstr>
      <vt:lpstr>Naturraum</vt:lpstr>
      <vt:lpstr>Naturraum</vt:lpstr>
      <vt:lpstr>Wirtschaft</vt:lpstr>
      <vt:lpstr>Wirtschaft</vt:lpstr>
      <vt:lpstr>Kultur</vt:lpstr>
      <vt:lpstr>Bevölkerung</vt:lpstr>
      <vt:lpstr>Infrastruktur</vt:lpstr>
      <vt:lpstr>Infrastruktur</vt:lpstr>
      <vt:lpstr>Infrastruktur</vt:lpstr>
      <vt:lpstr>Quellen</vt:lpstr>
      <vt:lpstr>Dies ist eine Kausalkette oder eine Concept Map</vt:lpstr>
      <vt:lpstr>Concept Map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Dänemark</dc:title>
  <dc:creator>Johannes Kornelius Hartel</dc:creator>
  <cp:lastModifiedBy>Johannes Kornelius Hartel</cp:lastModifiedBy>
  <cp:revision>4</cp:revision>
  <dcterms:created xsi:type="dcterms:W3CDTF">2022-11-03T15:45:14Z</dcterms:created>
  <dcterms:modified xsi:type="dcterms:W3CDTF">2022-11-17T21:28:34Z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0x010100E4FAC61EAEFBC149BC6D1F4D90703684</vt:lpwstr>
  </property>
</Properties>
</file>