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58" r:id="rId4"/>
    <p:sldId id="262" r:id="rId5"/>
    <p:sldId id="257" r:id="rId6"/>
    <p:sldId id="260" r:id="rId7"/>
    <p:sldId id="267" r:id="rId8"/>
    <p:sldId id="268" r:id="rId9"/>
    <p:sldId id="261" r:id="rId10"/>
    <p:sldId id="269"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323135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19598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713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132975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081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905483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46844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28397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3291339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1365186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333494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1968896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CE5093C-DDAE-467A-B989-DF53DC86FE34}" type="datetimeFigureOut">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64792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CE5093C-DDAE-467A-B989-DF53DC86FE34}" type="datetimeFigureOut">
              <a:rPr lang="de-DE" smtClean="0"/>
              <a:t>09.03.2023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61719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CE5093C-DDAE-467A-B989-DF53DC86FE34}" type="datetimeFigureOut">
              <a:rPr lang="de-DE" smtClean="0"/>
              <a:t>09.03.2023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10929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5093C-DDAE-467A-B989-DF53DC86FE34}" type="datetimeFigureOut">
              <a:rPr lang="de-DE" smtClean="0"/>
              <a:t>09.03.2023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409049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CE5093C-DDAE-467A-B989-DF53DC86FE34}" type="datetimeFigureOut">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3154910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5CE5093C-DDAE-467A-B989-DF53DC86FE34}" type="datetimeFigureOut">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314254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991625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2758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27040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176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4166844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306240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996269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5093C-DDAE-467A-B989-DF53DC86FE34}" type="datetimeFigureOut">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89969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CE5093C-DDAE-467A-B989-DF53DC86FE34}" type="datetimeFigureOut">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7580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CE5093C-DDAE-467A-B989-DF53DC86FE34}" type="datetimeFigureOut">
              <a:rPr lang="de-DE" smtClean="0"/>
              <a:t>09.03.2023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96788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CE5093C-DDAE-467A-B989-DF53DC86FE34}" type="datetimeFigureOut">
              <a:rPr lang="de-DE" smtClean="0"/>
              <a:t>09.03.2023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118352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5093C-DDAE-467A-B989-DF53DC86FE34}" type="datetimeFigureOut">
              <a:rPr lang="de-DE" smtClean="0"/>
              <a:t>09.03.2023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75062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CE5093C-DDAE-467A-B989-DF53DC86FE34}" type="datetimeFigureOut">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28190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5CE5093C-DDAE-467A-B989-DF53DC86FE34}" type="datetimeFigureOut">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603E418-0AC6-40AE-AB29-B07791517C25}" type="slidenum">
              <a:rPr lang="de-DE" smtClean="0"/>
              <a:t>‹Nr.›</a:t>
            </a:fld>
            <a:endParaRPr lang="de-DE"/>
          </a:p>
        </p:txBody>
      </p:sp>
    </p:spTree>
    <p:extLst>
      <p:ext uri="{BB962C8B-B14F-4D97-AF65-F5344CB8AC3E}">
        <p14:creationId xmlns:p14="http://schemas.microsoft.com/office/powerpoint/2010/main" val="411603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E5093C-DDAE-467A-B989-DF53DC86FE34}" type="datetimeFigureOut">
              <a:rPr lang="de-DE" smtClean="0"/>
              <a:t>09.03.2023</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03E418-0AC6-40AE-AB29-B07791517C25}" type="slidenum">
              <a:rPr lang="de-DE" smtClean="0"/>
              <a:t>‹Nr.›</a:t>
            </a:fld>
            <a:endParaRPr lang="de-DE"/>
          </a:p>
        </p:txBody>
      </p:sp>
    </p:spTree>
    <p:extLst>
      <p:ext uri="{BB962C8B-B14F-4D97-AF65-F5344CB8AC3E}">
        <p14:creationId xmlns:p14="http://schemas.microsoft.com/office/powerpoint/2010/main" val="4071598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E5093C-DDAE-467A-B989-DF53DC86FE34}" type="datetimeFigureOut">
              <a:rPr lang="de-DE" smtClean="0"/>
              <a:t>09.03.2023</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03E418-0AC6-40AE-AB29-B07791517C25}" type="slidenum">
              <a:rPr lang="de-DE" smtClean="0"/>
              <a:t>‹Nr.›</a:t>
            </a:fld>
            <a:endParaRPr lang="de-DE"/>
          </a:p>
        </p:txBody>
      </p:sp>
    </p:spTree>
    <p:extLst>
      <p:ext uri="{BB962C8B-B14F-4D97-AF65-F5344CB8AC3E}">
        <p14:creationId xmlns:p14="http://schemas.microsoft.com/office/powerpoint/2010/main" val="135382538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hemie.de/lexikon/Kohlenstoffdioxid.html" TargetMode="External"/><Relationship Id="rId2" Type="http://schemas.openxmlformats.org/officeDocument/2006/relationships/hyperlink" Target="https://www.chemie.de/lexikon/Traubenzucker.html" TargetMode="External"/><Relationship Id="rId1" Type="http://schemas.openxmlformats.org/officeDocument/2006/relationships/slideLayout" Target="../slideLayouts/slideLayout1.xml"/><Relationship Id="rId6" Type="http://schemas.openxmlformats.org/officeDocument/2006/relationships/hyperlink" Target="https://studyflix.de/biologie/adenosintriphosphat-atp-2282?topic_id=536" TargetMode="External"/><Relationship Id="rId5" Type="http://schemas.openxmlformats.org/officeDocument/2006/relationships/hyperlink" Target="https://studyflix.de/biologie/innere-und-ausere-atmung-5025" TargetMode="External"/><Relationship Id="rId4" Type="http://schemas.openxmlformats.org/officeDocument/2006/relationships/hyperlink" Target="https://www.chemie.de/lexikon/Wasser.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studyflix.de/biologie/oxidative-decarboxylierung-2153" TargetMode="External"/><Relationship Id="rId2" Type="http://schemas.openxmlformats.org/officeDocument/2006/relationships/hyperlink" Target="https://studyflix.de/biologie/glykolyse-2139" TargetMode="External"/><Relationship Id="rId1" Type="http://schemas.openxmlformats.org/officeDocument/2006/relationships/slideLayout" Target="../slideLayouts/slideLayout2.xml"/><Relationship Id="rId6" Type="http://schemas.openxmlformats.org/officeDocument/2006/relationships/hyperlink" Target="https://studyflix.de/chemie/redoxreaktionen-ii-272" TargetMode="External"/><Relationship Id="rId5" Type="http://schemas.openxmlformats.org/officeDocument/2006/relationships/hyperlink" Target="https://studyflix.de/biologie/atmungskette-2144" TargetMode="External"/><Relationship Id="rId4" Type="http://schemas.openxmlformats.org/officeDocument/2006/relationships/hyperlink" Target="https://studyflix.de/biologie/citratzyklus-214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udyflix.de/biologie/oxidative-decarboxylierung-2153" TargetMode="External"/><Relationship Id="rId2" Type="http://schemas.openxmlformats.org/officeDocument/2006/relationships/hyperlink" Target="https://studyflix.de/biologie/glykolyse-2139" TargetMode="External"/><Relationship Id="rId1" Type="http://schemas.openxmlformats.org/officeDocument/2006/relationships/slideLayout" Target="../slideLayouts/slideLayout2.xml"/><Relationship Id="rId5" Type="http://schemas.openxmlformats.org/officeDocument/2006/relationships/hyperlink" Target="https://studyflix.de/biologie/atmungskette-2144" TargetMode="External"/><Relationship Id="rId4" Type="http://schemas.openxmlformats.org/officeDocument/2006/relationships/hyperlink" Target="https://studyflix.de/biologie/citratzyklus-214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de-de/foto/desktop-hintergrundbilder-hd-wallpaper-wald-677581/"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FB05559-0321-4DDA-8C3B-278A8E714F23}"/>
              </a:ext>
            </a:extLst>
          </p:cNvPr>
          <p:cNvSpPr>
            <a:spLocks noChangeArrowheads="1"/>
          </p:cNvSpPr>
          <p:nvPr/>
        </p:nvSpPr>
        <p:spPr bwMode="auto">
          <a:xfrm>
            <a:off x="639510" y="2184778"/>
            <a:ext cx="10912979" cy="18928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Im Folgenden wird die Nutzung der Energie aus der Oxidation von </a:t>
            </a:r>
            <a:r>
              <a:rPr kumimoji="0" lang="de-DE" altLang="de-DE" sz="1800" b="0" i="0" u="none" strike="noStrike" cap="none" normalizeH="0" baseline="0" dirty="0">
                <a:ln>
                  <a:noFill/>
                </a:ln>
                <a:solidFill>
                  <a:srgbClr val="DD0700"/>
                </a:solidFill>
                <a:effectLst/>
                <a:latin typeface="Arial" panose="020B0604020202020204" pitchFamily="34" charset="0"/>
                <a:cs typeface="Arial" panose="020B0604020202020204" pitchFamily="34" charset="0"/>
                <a:hlinkClick r:id="rId2" tooltip="Traubenzucker"/>
              </a:rPr>
              <a:t>Glucose</a:t>
            </a:r>
            <a:r>
              <a:rPr kumimoji="0" lang="de-DE" altLang="de-DE"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(Traubenzucker) durch Zellen dargestellt. Zellen können Energie auch durch Oxidation anderer Stoffe gewinnen, die Oxidation von Glucose ist jedoch die am häufigsten genutzte Energiequelle.</a:t>
            </a:r>
            <a:endParaRPr kumimoji="0" lang="de-DE" altLang="de-D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Zellen nehmen zu ihrer Energieversorgung Glucose auf. Sie wird von Eukaryoten im Cytoplasma und in den Mitochondrien vollständig zu </a:t>
            </a:r>
            <a:r>
              <a:rPr kumimoji="0" lang="de-DE" altLang="de-DE" sz="1800" b="0" i="0" u="none" strike="noStrike" cap="none" normalizeH="0" baseline="0" dirty="0">
                <a:ln>
                  <a:noFill/>
                </a:ln>
                <a:solidFill>
                  <a:srgbClr val="DD0700"/>
                </a:solidFill>
                <a:effectLst/>
                <a:latin typeface="Arial" panose="020B0604020202020204" pitchFamily="34" charset="0"/>
                <a:cs typeface="Arial" panose="020B0604020202020204" pitchFamily="34" charset="0"/>
                <a:hlinkClick r:id="rId3" tooltip="Kohlenstoffdioxid"/>
              </a:rPr>
              <a:t>Kohlenstoffdioxid</a:t>
            </a:r>
            <a:r>
              <a:rPr kumimoji="0" lang="de-DE" altLang="de-DE"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und </a:t>
            </a:r>
            <a:r>
              <a:rPr kumimoji="0" lang="de-DE" altLang="de-DE" sz="1800" b="0" i="0" u="none" strike="noStrike" cap="none" normalizeH="0" baseline="0" dirty="0">
                <a:ln>
                  <a:noFill/>
                </a:ln>
                <a:solidFill>
                  <a:srgbClr val="DD0700"/>
                </a:solidFill>
                <a:effectLst/>
                <a:latin typeface="Arial" panose="020B0604020202020204" pitchFamily="34" charset="0"/>
                <a:cs typeface="Arial" panose="020B0604020202020204" pitchFamily="34" charset="0"/>
                <a:hlinkClick r:id="rId4" tooltip="Wasser"/>
              </a:rPr>
              <a:t>Wasser</a:t>
            </a:r>
            <a:r>
              <a:rPr kumimoji="0" lang="de-DE" altLang="de-DE" sz="1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abgebaut:</a:t>
            </a:r>
            <a:endParaRPr kumimoji="0" lang="de-DE" altLang="de-DE" sz="1800" b="0" i="0" u="none" strike="noStrike" cap="none" normalizeH="0" baseline="0" dirty="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C</a:t>
            </a:r>
            <a:r>
              <a:rPr kumimoji="0" lang="de-DE" altLang="de-DE" sz="9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6</a:t>
            </a: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H</a:t>
            </a:r>
            <a:r>
              <a:rPr kumimoji="0" lang="de-DE" altLang="de-DE" sz="9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12</a:t>
            </a: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O</a:t>
            </a:r>
            <a:r>
              <a:rPr kumimoji="0" lang="de-DE" altLang="de-DE" sz="9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6</a:t>
            </a: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+ 6 O</a:t>
            </a:r>
            <a:r>
              <a:rPr kumimoji="0" lang="de-DE" altLang="de-DE" sz="9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2</a:t>
            </a: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 6 CO</a:t>
            </a:r>
            <a:r>
              <a:rPr kumimoji="0" lang="de-DE" altLang="de-DE" sz="9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2</a:t>
            </a: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+ 6 H</a:t>
            </a:r>
            <a:r>
              <a:rPr kumimoji="0" lang="de-DE" altLang="de-DE" sz="900" b="0" i="0" u="none" strike="noStrike" cap="none" normalizeH="0" baseline="-30000" dirty="0">
                <a:ln>
                  <a:noFill/>
                </a:ln>
                <a:solidFill>
                  <a:srgbClr val="333333"/>
                </a:solidFill>
                <a:effectLst/>
                <a:latin typeface="Arial" panose="020B0604020202020204" pitchFamily="34" charset="0"/>
                <a:cs typeface="Arial" panose="020B0604020202020204" pitchFamily="34" charset="0"/>
              </a:rPr>
              <a:t>2</a:t>
            </a:r>
            <a:r>
              <a:rPr kumimoji="0" lang="de-DE" altLang="de-DE" sz="9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Textfeld 5">
            <a:extLst>
              <a:ext uri="{FF2B5EF4-FFF2-40B4-BE49-F238E27FC236}">
                <a16:creationId xmlns:a16="http://schemas.microsoft.com/office/drawing/2014/main" id="{DADC5930-DA86-413E-A4A8-31FB0718B588}"/>
              </a:ext>
            </a:extLst>
          </p:cNvPr>
          <p:cNvSpPr txBox="1"/>
          <p:nvPr/>
        </p:nvSpPr>
        <p:spPr>
          <a:xfrm>
            <a:off x="3649211" y="540536"/>
            <a:ext cx="3339889" cy="369332"/>
          </a:xfrm>
          <a:prstGeom prst="rect">
            <a:avLst/>
          </a:prstGeom>
          <a:noFill/>
        </p:spPr>
        <p:txBody>
          <a:bodyPr wrap="none" rtlCol="0">
            <a:spAutoFit/>
          </a:bodyPr>
          <a:lstStyle/>
          <a:p>
            <a:r>
              <a:rPr lang="de-DE" dirty="0" err="1"/>
              <a:t>Informationssamlung</a:t>
            </a:r>
            <a:r>
              <a:rPr lang="de-DE" dirty="0"/>
              <a:t> Zellatmung:</a:t>
            </a:r>
          </a:p>
        </p:txBody>
      </p:sp>
      <p:sp>
        <p:nvSpPr>
          <p:cNvPr id="2" name="Textfeld 1">
            <a:extLst>
              <a:ext uri="{FF2B5EF4-FFF2-40B4-BE49-F238E27FC236}">
                <a16:creationId xmlns:a16="http://schemas.microsoft.com/office/drawing/2014/main" id="{E7D1AB62-6F49-43E6-9528-4E3F1A81B659}"/>
              </a:ext>
            </a:extLst>
          </p:cNvPr>
          <p:cNvSpPr txBox="1"/>
          <p:nvPr/>
        </p:nvSpPr>
        <p:spPr>
          <a:xfrm>
            <a:off x="639510" y="4563611"/>
            <a:ext cx="11187293" cy="923330"/>
          </a:xfrm>
          <a:prstGeom prst="rect">
            <a:avLst/>
          </a:prstGeom>
          <a:noFill/>
        </p:spPr>
        <p:txBody>
          <a:bodyPr wrap="none" rtlCol="0">
            <a:spAutoFit/>
          </a:bodyPr>
          <a:lstStyle/>
          <a:p>
            <a:r>
              <a:rPr lang="de-DE" dirty="0"/>
              <a:t>Die Zellatmung (auch biologische Oxidation/aerobe Atmung/</a:t>
            </a:r>
            <a:r>
              <a:rPr lang="de-DE" b="1" dirty="0">
                <a:hlinkClick r:id="rId5"/>
              </a:rPr>
              <a:t>innere Atmung </a:t>
            </a:r>
            <a:r>
              <a:rPr lang="de-DE" dirty="0"/>
              <a:t>) ist ein Stoffwechselvorgang, </a:t>
            </a:r>
          </a:p>
          <a:p>
            <a:r>
              <a:rPr lang="de-DE" dirty="0"/>
              <a:t>der für die </a:t>
            </a:r>
            <a:r>
              <a:rPr lang="de-DE" b="1" dirty="0"/>
              <a:t>Energiegewinnung in Zellen </a:t>
            </a:r>
            <a:r>
              <a:rPr lang="de-DE" dirty="0"/>
              <a:t>verantwortlich ist. Er erzeugt Energie in Form von </a:t>
            </a:r>
            <a:r>
              <a:rPr lang="de-DE" b="1" dirty="0"/>
              <a:t>ATP</a:t>
            </a:r>
            <a:r>
              <a:rPr lang="de-DE" dirty="0"/>
              <a:t> (</a:t>
            </a:r>
            <a:r>
              <a:rPr lang="de-DE" b="1" dirty="0">
                <a:hlinkClick r:id="rId6"/>
              </a:rPr>
              <a:t>Adenosintriphosphat </a:t>
            </a:r>
            <a:r>
              <a:rPr lang="de-DE" dirty="0"/>
              <a:t>)</a:t>
            </a:r>
          </a:p>
          <a:p>
            <a:r>
              <a:rPr lang="de-DE" dirty="0"/>
              <a:t> und findet zum größten Teil in den </a:t>
            </a:r>
            <a:r>
              <a:rPr lang="de-DE" b="1" dirty="0"/>
              <a:t>Mitochondrien</a:t>
            </a:r>
            <a:r>
              <a:rPr lang="de-DE" dirty="0"/>
              <a:t> statt. </a:t>
            </a:r>
          </a:p>
        </p:txBody>
      </p:sp>
    </p:spTree>
    <p:extLst>
      <p:ext uri="{BB962C8B-B14F-4D97-AF65-F5344CB8AC3E}">
        <p14:creationId xmlns:p14="http://schemas.microsoft.com/office/powerpoint/2010/main" val="143230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Lächelnde Gesichtskontur mit einfarbiger Füllung">
            <a:extLst>
              <a:ext uri="{FF2B5EF4-FFF2-40B4-BE49-F238E27FC236}">
                <a16:creationId xmlns:a16="http://schemas.microsoft.com/office/drawing/2014/main" id="{C19A6E4E-7FDD-2DE4-3C67-6AAE97083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043" y="959518"/>
            <a:ext cx="4938963" cy="4938963"/>
          </a:xfrm>
          <a:prstGeom prst="rect">
            <a:avLst/>
          </a:prstGeom>
        </p:spPr>
      </p:pic>
    </p:spTree>
    <p:extLst>
      <p:ext uri="{BB962C8B-B14F-4D97-AF65-F5344CB8AC3E}">
        <p14:creationId xmlns:p14="http://schemas.microsoft.com/office/powerpoint/2010/main" val="184827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1044B58-A5D5-4135-96DC-3EA4E3FC4BAA}"/>
              </a:ext>
            </a:extLst>
          </p:cNvPr>
          <p:cNvSpPr txBox="1"/>
          <p:nvPr/>
        </p:nvSpPr>
        <p:spPr>
          <a:xfrm>
            <a:off x="1022280" y="76367"/>
            <a:ext cx="9805241" cy="3693319"/>
          </a:xfrm>
          <a:prstGeom prst="rect">
            <a:avLst/>
          </a:prstGeom>
          <a:noFill/>
        </p:spPr>
        <p:txBody>
          <a:bodyPr wrap="square" rtlCol="0">
            <a:spAutoFit/>
          </a:bodyPr>
          <a:lstStyle/>
          <a:p>
            <a:r>
              <a:rPr lang="de-DE" dirty="0"/>
              <a:t>Die </a:t>
            </a:r>
            <a:r>
              <a:rPr lang="de-DE" b="1" dirty="0"/>
              <a:t>Teilprozesse der Zellatmung</a:t>
            </a:r>
            <a:r>
              <a:rPr lang="de-DE" dirty="0"/>
              <a:t> sind:</a:t>
            </a:r>
          </a:p>
          <a:p>
            <a:r>
              <a:rPr lang="de-DE" dirty="0"/>
              <a:t>die </a:t>
            </a:r>
            <a:r>
              <a:rPr lang="de-DE" b="1" dirty="0">
                <a:hlinkClick r:id="rId2"/>
              </a:rPr>
              <a:t>Glykolyse</a:t>
            </a:r>
            <a:endParaRPr lang="de-DE" dirty="0"/>
          </a:p>
          <a:p>
            <a:r>
              <a:rPr lang="de-DE" dirty="0"/>
              <a:t>die </a:t>
            </a:r>
            <a:r>
              <a:rPr lang="de-DE" b="1" dirty="0">
                <a:hlinkClick r:id="rId3"/>
              </a:rPr>
              <a:t>Oxidative Decarboxylierung</a:t>
            </a:r>
            <a:endParaRPr lang="de-DE" dirty="0"/>
          </a:p>
          <a:p>
            <a:r>
              <a:rPr lang="de-DE" dirty="0"/>
              <a:t>der </a:t>
            </a:r>
            <a:r>
              <a:rPr lang="de-DE" b="1" dirty="0">
                <a:hlinkClick r:id="rId4"/>
              </a:rPr>
              <a:t>Citratzyklus (Zitronensäurezyklus/Krebs-Zyklus)</a:t>
            </a:r>
            <a:endParaRPr lang="de-DE" dirty="0"/>
          </a:p>
          <a:p>
            <a:r>
              <a:rPr lang="de-DE" dirty="0"/>
              <a:t>die </a:t>
            </a:r>
            <a:r>
              <a:rPr lang="de-DE" b="1" dirty="0">
                <a:hlinkClick r:id="rId5"/>
              </a:rPr>
              <a:t>Atmungskette</a:t>
            </a:r>
            <a:endParaRPr lang="de-DE" dirty="0"/>
          </a:p>
          <a:p>
            <a:r>
              <a:rPr lang="de-DE" dirty="0"/>
              <a:t>Bei der Zellatmung wird der Einfachzucker Glucose (Traubenzucker) in mehreren Teilschritten durch Enzyme abgebaut. Als Voraussetzung für den Vorgang muss Sauerstoff vorhanden sein. Bei dem Prozess entstehen Kohlenstoffdioxid und Wasser. Die </a:t>
            </a:r>
            <a:r>
              <a:rPr lang="de-DE" b="1" dirty="0"/>
              <a:t>Formel der</a:t>
            </a:r>
            <a:r>
              <a:rPr lang="de-DE" dirty="0"/>
              <a:t> </a:t>
            </a:r>
            <a:r>
              <a:rPr lang="de-DE" b="1" dirty="0"/>
              <a:t>Zellatmung</a:t>
            </a:r>
            <a:r>
              <a:rPr lang="de-DE" dirty="0"/>
              <a:t> lässt sich mit folgender Gleichung darstellen: </a:t>
            </a:r>
          </a:p>
          <a:p>
            <a:r>
              <a:rPr lang="de-DE" dirty="0"/>
              <a:t>C</a:t>
            </a:r>
            <a:r>
              <a:rPr lang="de-DE" baseline="-25000" dirty="0"/>
              <a:t>6</a:t>
            </a:r>
            <a:r>
              <a:rPr lang="de-DE" dirty="0"/>
              <a:t>O</a:t>
            </a:r>
            <a:r>
              <a:rPr lang="de-DE" baseline="-25000" dirty="0"/>
              <a:t>6</a:t>
            </a:r>
            <a:r>
              <a:rPr lang="de-DE" dirty="0"/>
              <a:t>H</a:t>
            </a:r>
            <a:r>
              <a:rPr lang="de-DE" baseline="-25000" dirty="0"/>
              <a:t>12</a:t>
            </a:r>
            <a:r>
              <a:rPr lang="de-DE" dirty="0"/>
              <a:t> + 6 O</a:t>
            </a:r>
            <a:r>
              <a:rPr lang="de-DE" baseline="-25000" dirty="0"/>
              <a:t>2</a:t>
            </a:r>
            <a:r>
              <a:rPr lang="de-DE" dirty="0"/>
              <a:t> → 6 CO</a:t>
            </a:r>
            <a:r>
              <a:rPr lang="de-DE" baseline="-25000" dirty="0"/>
              <a:t>2</a:t>
            </a:r>
            <a:r>
              <a:rPr lang="de-DE" dirty="0"/>
              <a:t> + 6 H</a:t>
            </a:r>
            <a:r>
              <a:rPr lang="de-DE" baseline="-25000" dirty="0"/>
              <a:t>2</a:t>
            </a:r>
            <a:r>
              <a:rPr lang="de-DE" dirty="0"/>
              <a:t>O</a:t>
            </a:r>
          </a:p>
          <a:p>
            <a:r>
              <a:rPr lang="de-DE" dirty="0"/>
              <a:t>Ein Teil der dabei gewonnenen Energie kann der Organismus später für die Funktion der Organe nutzen.</a:t>
            </a:r>
          </a:p>
          <a:p>
            <a:endParaRPr lang="de-DE" dirty="0"/>
          </a:p>
        </p:txBody>
      </p:sp>
      <p:sp>
        <p:nvSpPr>
          <p:cNvPr id="5" name="Textfeld 4">
            <a:extLst>
              <a:ext uri="{FF2B5EF4-FFF2-40B4-BE49-F238E27FC236}">
                <a16:creationId xmlns:a16="http://schemas.microsoft.com/office/drawing/2014/main" id="{5009D8FE-C88D-4A3B-A062-22DA0ED48381}"/>
              </a:ext>
            </a:extLst>
          </p:cNvPr>
          <p:cNvSpPr txBox="1"/>
          <p:nvPr/>
        </p:nvSpPr>
        <p:spPr>
          <a:xfrm>
            <a:off x="1022280" y="3429000"/>
            <a:ext cx="9805241" cy="3139321"/>
          </a:xfrm>
          <a:prstGeom prst="rect">
            <a:avLst/>
          </a:prstGeom>
          <a:noFill/>
        </p:spPr>
        <p:txBody>
          <a:bodyPr wrap="square" rtlCol="0">
            <a:spAutoFit/>
          </a:bodyPr>
          <a:lstStyle/>
          <a:p>
            <a:r>
              <a:rPr lang="de-DE" dirty="0"/>
              <a:t>Grundsätzlich wird bei der Zellatmung eine energiereiche Verbindung, nämlich </a:t>
            </a:r>
            <a:r>
              <a:rPr lang="de-DE" b="1" dirty="0"/>
              <a:t>Glucose</a:t>
            </a:r>
            <a:r>
              <a:rPr lang="de-DE" dirty="0"/>
              <a:t>, schrittweise zu energieärmeren Verbindungen </a:t>
            </a:r>
            <a:r>
              <a:rPr lang="de-DE" b="1" dirty="0"/>
              <a:t>abgebaut</a:t>
            </a:r>
            <a:r>
              <a:rPr lang="de-DE" dirty="0"/>
              <a:t> (oxidiert). Es finden also </a:t>
            </a:r>
            <a:r>
              <a:rPr lang="de-DE" b="1" dirty="0">
                <a:hlinkClick r:id="rId6"/>
              </a:rPr>
              <a:t>Redoxreaktionen </a:t>
            </a:r>
            <a:r>
              <a:rPr lang="de-DE" dirty="0"/>
              <a:t>statt.</a:t>
            </a:r>
          </a:p>
          <a:p>
            <a:r>
              <a:rPr lang="de-DE" dirty="0"/>
              <a:t>Die </a:t>
            </a:r>
            <a:r>
              <a:rPr lang="de-DE" b="1" dirty="0"/>
              <a:t>Gesamtbilanz der Zellatmung</a:t>
            </a:r>
            <a:r>
              <a:rPr lang="de-DE" dirty="0"/>
              <a:t> lautet: </a:t>
            </a:r>
          </a:p>
          <a:p>
            <a:r>
              <a:rPr lang="de-DE" dirty="0"/>
              <a:t>C</a:t>
            </a:r>
            <a:r>
              <a:rPr lang="de-DE" baseline="-25000" dirty="0"/>
              <a:t>6</a:t>
            </a:r>
            <a:r>
              <a:rPr lang="de-DE" dirty="0"/>
              <a:t>O</a:t>
            </a:r>
            <a:r>
              <a:rPr lang="de-DE" baseline="-25000" dirty="0"/>
              <a:t>6</a:t>
            </a:r>
            <a:r>
              <a:rPr lang="de-DE" dirty="0"/>
              <a:t>H</a:t>
            </a:r>
            <a:r>
              <a:rPr lang="de-DE" baseline="-25000" dirty="0"/>
              <a:t>12</a:t>
            </a:r>
            <a:r>
              <a:rPr lang="de-DE" dirty="0"/>
              <a:t> + 6 O</a:t>
            </a:r>
            <a:r>
              <a:rPr lang="de-DE" baseline="-25000" dirty="0"/>
              <a:t>2</a:t>
            </a:r>
            <a:r>
              <a:rPr lang="de-DE" dirty="0"/>
              <a:t> → 6 CO</a:t>
            </a:r>
            <a:r>
              <a:rPr lang="de-DE" baseline="-25000" dirty="0"/>
              <a:t>2</a:t>
            </a:r>
            <a:r>
              <a:rPr lang="de-DE" dirty="0"/>
              <a:t> + 6 H</a:t>
            </a:r>
            <a:r>
              <a:rPr lang="de-DE" baseline="-25000" dirty="0"/>
              <a:t>2</a:t>
            </a:r>
            <a:r>
              <a:rPr lang="de-DE" dirty="0"/>
              <a:t>O</a:t>
            </a:r>
          </a:p>
          <a:p>
            <a:r>
              <a:rPr lang="de-DE" dirty="0"/>
              <a:t>Dabei wird Energie in Form von ATP (Adenosintriphosphat) frei. Sie entsteht dadurch, dass in den verschiedenen Stoffwechselprozessen ADP (Adenosindiphosphat) um eine Phosphatgruppe ergänzt wird (Phosphorylierung).</a:t>
            </a:r>
          </a:p>
          <a:p>
            <a:r>
              <a:rPr lang="de-DE" dirty="0"/>
              <a:t>Die Teilreaktionen der Zellatmung sind die </a:t>
            </a:r>
            <a:r>
              <a:rPr lang="de-DE" b="1" dirty="0">
                <a:hlinkClick r:id="rId2"/>
              </a:rPr>
              <a:t>Glykolyse </a:t>
            </a:r>
            <a:r>
              <a:rPr lang="de-DE" dirty="0"/>
              <a:t>, die </a:t>
            </a:r>
            <a:r>
              <a:rPr lang="de-DE" b="1" dirty="0">
                <a:hlinkClick r:id="rId3"/>
              </a:rPr>
              <a:t>oxidative Decarboxylierung </a:t>
            </a:r>
            <a:r>
              <a:rPr lang="de-DE" dirty="0"/>
              <a:t>, der </a:t>
            </a:r>
            <a:r>
              <a:rPr lang="de-DE" b="1" dirty="0">
                <a:hlinkClick r:id="rId4"/>
              </a:rPr>
              <a:t>Citratzyklus </a:t>
            </a:r>
            <a:r>
              <a:rPr lang="de-DE" dirty="0"/>
              <a:t> und die </a:t>
            </a:r>
            <a:r>
              <a:rPr lang="de-DE" b="1" dirty="0">
                <a:hlinkClick r:id="rId5"/>
              </a:rPr>
              <a:t>Atmungskette </a:t>
            </a:r>
            <a:r>
              <a:rPr lang="de-DE" dirty="0"/>
              <a:t>. Insgesamt werden in der Zellatmung pro Molekül Glucose </a:t>
            </a:r>
            <a:r>
              <a:rPr lang="de-DE" b="1" dirty="0"/>
              <a:t>30-32 ATP-Moleküle</a:t>
            </a:r>
            <a:r>
              <a:rPr lang="de-DE" dirty="0"/>
              <a:t> gewonnen. Die können vom Körper dann als Energie genutzt werden.</a:t>
            </a:r>
          </a:p>
          <a:p>
            <a:endParaRPr lang="de-DE" dirty="0"/>
          </a:p>
        </p:txBody>
      </p:sp>
    </p:spTree>
    <p:extLst>
      <p:ext uri="{BB962C8B-B14F-4D97-AF65-F5344CB8AC3E}">
        <p14:creationId xmlns:p14="http://schemas.microsoft.com/office/powerpoint/2010/main" val="169353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76ACD4D-75C4-4CA9-8E17-A958BCF308F3}"/>
              </a:ext>
            </a:extLst>
          </p:cNvPr>
          <p:cNvSpPr txBox="1"/>
          <p:nvPr/>
        </p:nvSpPr>
        <p:spPr>
          <a:xfrm>
            <a:off x="1291905" y="713281"/>
            <a:ext cx="8500164" cy="1200329"/>
          </a:xfrm>
          <a:prstGeom prst="rect">
            <a:avLst/>
          </a:prstGeom>
          <a:noFill/>
        </p:spPr>
        <p:txBody>
          <a:bodyPr wrap="square" rtlCol="0">
            <a:spAutoFit/>
          </a:bodyPr>
          <a:lstStyle/>
          <a:p>
            <a:r>
              <a:rPr lang="de-DE" dirty="0"/>
              <a:t>Bei der Zellatmung wird der Einfachzucker Glucose (Traubenzucker) in mehreren Teilschritten durch Enzyme abgebaut. Als Voraussetzung für den Vorgang muss Sauerstoff vorhanden sein. Bei dem Prozess entstehen Kohlenstoffdioxid und Wasser.</a:t>
            </a:r>
          </a:p>
        </p:txBody>
      </p:sp>
      <p:sp>
        <p:nvSpPr>
          <p:cNvPr id="5" name="Textfeld 4">
            <a:extLst>
              <a:ext uri="{FF2B5EF4-FFF2-40B4-BE49-F238E27FC236}">
                <a16:creationId xmlns:a16="http://schemas.microsoft.com/office/drawing/2014/main" id="{0283C8BE-BE69-42B6-A125-0D52EF3246EB}"/>
              </a:ext>
            </a:extLst>
          </p:cNvPr>
          <p:cNvSpPr txBox="1"/>
          <p:nvPr/>
        </p:nvSpPr>
        <p:spPr>
          <a:xfrm>
            <a:off x="1291905" y="343949"/>
            <a:ext cx="2414444" cy="369332"/>
          </a:xfrm>
          <a:prstGeom prst="rect">
            <a:avLst/>
          </a:prstGeom>
          <a:noFill/>
        </p:spPr>
        <p:txBody>
          <a:bodyPr wrap="none" rtlCol="0">
            <a:spAutoFit/>
          </a:bodyPr>
          <a:lstStyle/>
          <a:p>
            <a:r>
              <a:rPr lang="de-DE" dirty="0"/>
              <a:t>Sprechtext: Johannes</a:t>
            </a:r>
          </a:p>
        </p:txBody>
      </p:sp>
      <p:sp>
        <p:nvSpPr>
          <p:cNvPr id="6" name="Textfeld 5">
            <a:extLst>
              <a:ext uri="{FF2B5EF4-FFF2-40B4-BE49-F238E27FC236}">
                <a16:creationId xmlns:a16="http://schemas.microsoft.com/office/drawing/2014/main" id="{FFF8170A-B02E-4719-B298-7E4CCE18E1C5}"/>
              </a:ext>
            </a:extLst>
          </p:cNvPr>
          <p:cNvSpPr txBox="1"/>
          <p:nvPr/>
        </p:nvSpPr>
        <p:spPr>
          <a:xfrm>
            <a:off x="1291905" y="2282942"/>
            <a:ext cx="8050217" cy="2031325"/>
          </a:xfrm>
          <a:prstGeom prst="rect">
            <a:avLst/>
          </a:prstGeom>
          <a:noFill/>
        </p:spPr>
        <p:txBody>
          <a:bodyPr wrap="square" rtlCol="0">
            <a:spAutoFit/>
          </a:bodyPr>
          <a:lstStyle/>
          <a:p>
            <a:r>
              <a:rPr lang="de-DE" dirty="0"/>
              <a:t>Sprechtext: Eric</a:t>
            </a:r>
          </a:p>
          <a:p>
            <a:endParaRPr lang="de-DE" dirty="0"/>
          </a:p>
          <a:p>
            <a:r>
              <a:rPr lang="de-DE" dirty="0"/>
              <a:t>Die Zellatmung (auch biologische Oxidation) ist ein Stoffwechselvorgang, </a:t>
            </a:r>
          </a:p>
          <a:p>
            <a:r>
              <a:rPr lang="de-DE" dirty="0"/>
              <a:t>der für die </a:t>
            </a:r>
            <a:r>
              <a:rPr lang="de-DE" b="1" dirty="0"/>
              <a:t>Energiegewinnung in Zellen </a:t>
            </a:r>
            <a:r>
              <a:rPr lang="de-DE" dirty="0"/>
              <a:t>verantwortlich ist. Er erzeugt Energie in Form von </a:t>
            </a:r>
            <a:r>
              <a:rPr lang="de-DE" b="1" dirty="0"/>
              <a:t>ATP</a:t>
            </a:r>
            <a:r>
              <a:rPr lang="de-DE" dirty="0"/>
              <a:t> (Adenosintriphosphat)</a:t>
            </a:r>
          </a:p>
          <a:p>
            <a:r>
              <a:rPr lang="de-DE" dirty="0"/>
              <a:t>und findet zum größten Teil in den </a:t>
            </a:r>
            <a:r>
              <a:rPr lang="de-DE" b="1" dirty="0"/>
              <a:t>Mitochondrien</a:t>
            </a:r>
            <a:r>
              <a:rPr lang="de-DE" dirty="0"/>
              <a:t> statt. </a:t>
            </a:r>
          </a:p>
          <a:p>
            <a:endParaRPr lang="de-DE" dirty="0"/>
          </a:p>
        </p:txBody>
      </p:sp>
      <p:sp>
        <p:nvSpPr>
          <p:cNvPr id="7" name="Textfeld 6">
            <a:extLst>
              <a:ext uri="{FF2B5EF4-FFF2-40B4-BE49-F238E27FC236}">
                <a16:creationId xmlns:a16="http://schemas.microsoft.com/office/drawing/2014/main" id="{C9625997-F2A1-4E07-B7A9-3D1D917A7A25}"/>
              </a:ext>
            </a:extLst>
          </p:cNvPr>
          <p:cNvSpPr txBox="1"/>
          <p:nvPr/>
        </p:nvSpPr>
        <p:spPr>
          <a:xfrm>
            <a:off x="1291905" y="4123590"/>
            <a:ext cx="8093311" cy="2585323"/>
          </a:xfrm>
          <a:prstGeom prst="rect">
            <a:avLst/>
          </a:prstGeom>
          <a:noFill/>
        </p:spPr>
        <p:txBody>
          <a:bodyPr wrap="square" rtlCol="0">
            <a:spAutoFit/>
          </a:bodyPr>
          <a:lstStyle/>
          <a:p>
            <a:r>
              <a:rPr lang="de-DE" b="1" dirty="0">
                <a:hlinkClick r:id="rId2">
                  <a:extLst>
                    <a:ext uri="{A12FA001-AC4F-418D-AE19-62706E023703}">
                      <ahyp:hlinkClr xmlns:ahyp="http://schemas.microsoft.com/office/drawing/2018/hyperlinkcolor" val="tx"/>
                    </a:ext>
                  </a:extLst>
                </a:hlinkClick>
              </a:rPr>
              <a:t>Glykolyse</a:t>
            </a:r>
            <a:endParaRPr lang="de-DE" b="1" dirty="0"/>
          </a:p>
          <a:p>
            <a:r>
              <a:rPr lang="de-DE" b="1" dirty="0">
                <a:hlinkClick r:id="rId3">
                  <a:extLst>
                    <a:ext uri="{A12FA001-AC4F-418D-AE19-62706E023703}">
                      <ahyp:hlinkClr xmlns:ahyp="http://schemas.microsoft.com/office/drawing/2018/hyperlinkcolor" val="tx"/>
                    </a:ext>
                  </a:extLst>
                </a:hlinkClick>
              </a:rPr>
              <a:t>Oxidative Decarboxylierung</a:t>
            </a:r>
            <a:endParaRPr lang="de-DE" dirty="0"/>
          </a:p>
          <a:p>
            <a:r>
              <a:rPr lang="de-DE" b="1" dirty="0">
                <a:hlinkClick r:id="rId4">
                  <a:extLst>
                    <a:ext uri="{A12FA001-AC4F-418D-AE19-62706E023703}">
                      <ahyp:hlinkClr xmlns:ahyp="http://schemas.microsoft.com/office/drawing/2018/hyperlinkcolor" val="tx"/>
                    </a:ext>
                  </a:extLst>
                </a:hlinkClick>
              </a:rPr>
              <a:t>Citratzyklus </a:t>
            </a:r>
            <a:endParaRPr lang="de-DE" b="1" dirty="0"/>
          </a:p>
          <a:p>
            <a:r>
              <a:rPr lang="de-DE" b="1" dirty="0">
                <a:hlinkClick r:id="rId5">
                  <a:extLst>
                    <a:ext uri="{A12FA001-AC4F-418D-AE19-62706E023703}">
                      <ahyp:hlinkClr xmlns:ahyp="http://schemas.microsoft.com/office/drawing/2018/hyperlinkcolor" val="tx"/>
                    </a:ext>
                  </a:extLst>
                </a:hlinkClick>
              </a:rPr>
              <a:t>Atmungskette</a:t>
            </a:r>
            <a:endParaRPr lang="de-DE" dirty="0"/>
          </a:p>
          <a:p>
            <a:r>
              <a:rPr lang="de-DE" dirty="0"/>
              <a:t>Die </a:t>
            </a:r>
            <a:r>
              <a:rPr lang="de-DE" b="1" dirty="0"/>
              <a:t>Formel der</a:t>
            </a:r>
            <a:r>
              <a:rPr lang="de-DE" dirty="0"/>
              <a:t> </a:t>
            </a:r>
            <a:r>
              <a:rPr lang="de-DE" b="1" dirty="0"/>
              <a:t>Zellatmung</a:t>
            </a:r>
            <a:r>
              <a:rPr lang="de-DE" dirty="0"/>
              <a:t> lässt sich mit folgender Gleichung darstellen: </a:t>
            </a:r>
          </a:p>
          <a:p>
            <a:r>
              <a:rPr lang="de-DE" dirty="0"/>
              <a:t>C</a:t>
            </a:r>
            <a:r>
              <a:rPr lang="de-DE" baseline="-25000" dirty="0"/>
              <a:t>6</a:t>
            </a:r>
            <a:r>
              <a:rPr lang="de-DE" dirty="0"/>
              <a:t>O</a:t>
            </a:r>
            <a:r>
              <a:rPr lang="de-DE" baseline="-25000" dirty="0"/>
              <a:t>6</a:t>
            </a:r>
            <a:r>
              <a:rPr lang="de-DE" dirty="0"/>
              <a:t>H</a:t>
            </a:r>
            <a:r>
              <a:rPr lang="de-DE" baseline="-25000" dirty="0"/>
              <a:t>12</a:t>
            </a:r>
            <a:r>
              <a:rPr lang="de-DE" dirty="0"/>
              <a:t> + 6 O</a:t>
            </a:r>
            <a:r>
              <a:rPr lang="de-DE" baseline="-25000" dirty="0"/>
              <a:t>2</a:t>
            </a:r>
            <a:r>
              <a:rPr lang="de-DE" dirty="0"/>
              <a:t> → 6 CO</a:t>
            </a:r>
            <a:r>
              <a:rPr lang="de-DE" baseline="-25000" dirty="0"/>
              <a:t>2</a:t>
            </a:r>
            <a:r>
              <a:rPr lang="de-DE" dirty="0"/>
              <a:t> + 6 H</a:t>
            </a:r>
            <a:r>
              <a:rPr lang="de-DE" baseline="-25000" dirty="0"/>
              <a:t>2</a:t>
            </a:r>
            <a:r>
              <a:rPr lang="de-DE" dirty="0"/>
              <a:t>O</a:t>
            </a:r>
          </a:p>
          <a:p>
            <a:r>
              <a:rPr lang="de-DE" dirty="0"/>
              <a:t>Ein Teil der dabei gewonnenen Energie kann der Organismus später für die Funktion der Organe nutzen.</a:t>
            </a:r>
          </a:p>
          <a:p>
            <a:endParaRPr lang="de-DE" dirty="0"/>
          </a:p>
        </p:txBody>
      </p:sp>
    </p:spTree>
    <p:extLst>
      <p:ext uri="{BB962C8B-B14F-4D97-AF65-F5344CB8AC3E}">
        <p14:creationId xmlns:p14="http://schemas.microsoft.com/office/powerpoint/2010/main" val="22151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37AD96B-1264-4BEA-9146-D77A5E3E6C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4466" y="-356627"/>
            <a:ext cx="13256466" cy="7457908"/>
          </a:xfrm>
          <a:prstGeom prst="rect">
            <a:avLst/>
          </a:prstGeom>
        </p:spPr>
      </p:pic>
      <p:sp>
        <p:nvSpPr>
          <p:cNvPr id="6" name="Textfeld 5">
            <a:extLst>
              <a:ext uri="{FF2B5EF4-FFF2-40B4-BE49-F238E27FC236}">
                <a16:creationId xmlns:a16="http://schemas.microsoft.com/office/drawing/2014/main" id="{5380DD9E-2852-4176-A37E-3B179107E3F1}"/>
              </a:ext>
            </a:extLst>
          </p:cNvPr>
          <p:cNvSpPr txBox="1"/>
          <p:nvPr/>
        </p:nvSpPr>
        <p:spPr>
          <a:xfrm>
            <a:off x="2072301" y="998289"/>
            <a:ext cx="3661580" cy="1077218"/>
          </a:xfrm>
          <a:prstGeom prst="rect">
            <a:avLst/>
          </a:prstGeom>
          <a:noFill/>
        </p:spPr>
        <p:txBody>
          <a:bodyPr wrap="none" rtlCol="0">
            <a:spAutoFit/>
          </a:bodyPr>
          <a:lstStyle/>
          <a:p>
            <a:r>
              <a:rPr lang="de-DE" sz="3600" dirty="0">
                <a:solidFill>
                  <a:schemeClr val="bg1"/>
                </a:solidFill>
                <a:effectLst>
                  <a:outerShdw blurRad="38100" dist="38100" dir="2700000" algn="tl">
                    <a:srgbClr val="000000">
                      <a:alpha val="43137"/>
                    </a:srgbClr>
                  </a:outerShdw>
                </a:effectLst>
                <a:latin typeface="Bookman Old Style" panose="02050604050505020204" pitchFamily="18" charset="0"/>
              </a:rPr>
              <a:t>Die</a:t>
            </a:r>
            <a:endParaRPr lang="de-DE" sz="4400" b="1" u="sng" dirty="0">
              <a:solidFill>
                <a:schemeClr val="bg1"/>
              </a:solidFill>
              <a:effectLst>
                <a:outerShdw blurRad="38100" dist="38100" dir="2700000" algn="tl">
                  <a:srgbClr val="000000">
                    <a:alpha val="43137"/>
                  </a:srgbClr>
                </a:outerShdw>
              </a:effectLst>
            </a:endParaRPr>
          </a:p>
          <a:p>
            <a:r>
              <a:rPr lang="de-DE" sz="2800" dirty="0">
                <a:solidFill>
                  <a:schemeClr val="bg1"/>
                </a:solidFill>
                <a:effectLst>
                  <a:outerShdw blurRad="38100" dist="38100" dir="2700000" algn="tl">
                    <a:srgbClr val="000000">
                      <a:alpha val="43137"/>
                    </a:srgbClr>
                  </a:outerShdw>
                </a:effectLst>
                <a:latin typeface="Bookman Old Style" panose="02050604050505020204" pitchFamily="18" charset="0"/>
              </a:rPr>
              <a:t>Die Umkehrung der</a:t>
            </a:r>
            <a:endParaRPr lang="de-DE" sz="2800" u="sng"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
        <p:nvSpPr>
          <p:cNvPr id="3" name="Textfeld 2">
            <a:extLst>
              <a:ext uri="{FF2B5EF4-FFF2-40B4-BE49-F238E27FC236}">
                <a16:creationId xmlns:a16="http://schemas.microsoft.com/office/drawing/2014/main" id="{943FB549-74F7-4761-9CF0-2C1CF4ED027D}"/>
              </a:ext>
            </a:extLst>
          </p:cNvPr>
          <p:cNvSpPr txBox="1"/>
          <p:nvPr/>
        </p:nvSpPr>
        <p:spPr>
          <a:xfrm>
            <a:off x="3067940" y="998289"/>
            <a:ext cx="2888932" cy="646331"/>
          </a:xfrm>
          <a:prstGeom prst="rect">
            <a:avLst/>
          </a:prstGeom>
          <a:noFill/>
        </p:spPr>
        <p:txBody>
          <a:bodyPr wrap="none" rtlCol="0">
            <a:spAutoFit/>
          </a:bodyPr>
          <a:lstStyle/>
          <a:p>
            <a:r>
              <a:rPr lang="de-DE" sz="3600" b="1" u="sng" dirty="0">
                <a:solidFill>
                  <a:schemeClr val="bg1"/>
                </a:solidFill>
                <a:effectLst>
                  <a:outerShdw blurRad="38100" dist="38100" dir="2700000" algn="tl">
                    <a:srgbClr val="000000">
                      <a:alpha val="43137"/>
                    </a:srgbClr>
                  </a:outerShdw>
                </a:effectLst>
                <a:latin typeface="Bookman Old Style" panose="02050604050505020204" pitchFamily="18" charset="0"/>
              </a:rPr>
              <a:t>Zellatmung</a:t>
            </a:r>
            <a:endParaRPr lang="de-DE" sz="3600" dirty="0"/>
          </a:p>
        </p:txBody>
      </p:sp>
      <p:sp>
        <p:nvSpPr>
          <p:cNvPr id="4" name="Textfeld 3">
            <a:extLst>
              <a:ext uri="{FF2B5EF4-FFF2-40B4-BE49-F238E27FC236}">
                <a16:creationId xmlns:a16="http://schemas.microsoft.com/office/drawing/2014/main" id="{D1787D72-4658-4DA9-85ED-FFE301DA3995}"/>
              </a:ext>
            </a:extLst>
          </p:cNvPr>
          <p:cNvSpPr txBox="1"/>
          <p:nvPr/>
        </p:nvSpPr>
        <p:spPr>
          <a:xfrm>
            <a:off x="5601776" y="1450095"/>
            <a:ext cx="3427541" cy="646331"/>
          </a:xfrm>
          <a:prstGeom prst="rect">
            <a:avLst/>
          </a:prstGeom>
          <a:noFill/>
        </p:spPr>
        <p:txBody>
          <a:bodyPr wrap="none" rtlCol="0">
            <a:spAutoFit/>
          </a:bodyPr>
          <a:lstStyle/>
          <a:p>
            <a:r>
              <a:rPr lang="de-DE" sz="3600" b="1" u="sng" dirty="0">
                <a:solidFill>
                  <a:schemeClr val="bg1"/>
                </a:solidFill>
                <a:effectLst>
                  <a:outerShdw blurRad="38100" dist="38100" dir="2700000" algn="tl">
                    <a:srgbClr val="000000">
                      <a:alpha val="43137"/>
                    </a:srgbClr>
                  </a:outerShdw>
                </a:effectLst>
                <a:latin typeface="Bookman Old Style" panose="02050604050505020204" pitchFamily="18" charset="0"/>
              </a:rPr>
              <a:t>Fotosynthese</a:t>
            </a:r>
            <a:endParaRPr lang="de-DE" sz="3600" dirty="0"/>
          </a:p>
        </p:txBody>
      </p:sp>
    </p:spTree>
    <p:extLst>
      <p:ext uri="{BB962C8B-B14F-4D97-AF65-F5344CB8AC3E}">
        <p14:creationId xmlns:p14="http://schemas.microsoft.com/office/powerpoint/2010/main" val="27301696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rgbClr val="FFC000"/>
                                        </p:clrVal>
                                      </p:to>
                                    </p:set>
                                    <p:set>
                                      <p:cBhvr>
                                        <p:cTn id="7" dur="500" fill="hold"/>
                                        <p:tgtEl>
                                          <p:spTgt spid="3"/>
                                        </p:tgtEl>
                                        <p:attrNameLst>
                                          <p:attrName>fillcolor</p:attrName>
                                        </p:attrNameLst>
                                      </p:cBhvr>
                                      <p:to>
                                        <p:clrVal>
                                          <a:srgbClr val="FFC000"/>
                                        </p:clrVal>
                                      </p:to>
                                    </p:set>
                                    <p:set>
                                      <p:cBhvr>
                                        <p:cTn id="8" dur="500"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400" fill="hold"/>
                                        <p:tgtEl>
                                          <p:spTgt spid="4">
                                            <p:txEl>
                                              <p:pRg st="0" end="0"/>
                                            </p:txEl>
                                          </p:spTgt>
                                        </p:tgtEl>
                                        <p:attrNameLst>
                                          <p:attrName>style.color</p:attrName>
                                        </p:attrNameLst>
                                      </p:cBhvr>
                                      <p:to>
                                        <p:clrVal>
                                          <a:srgbClr val="00B0F0"/>
                                        </p:clrVal>
                                      </p:to>
                                    </p:set>
                                    <p:set>
                                      <p:cBhvr>
                                        <p:cTn id="13" dur="400" fill="hold"/>
                                        <p:tgtEl>
                                          <p:spTgt spid="4">
                                            <p:txEl>
                                              <p:pRg st="0" end="0"/>
                                            </p:txEl>
                                          </p:spTgt>
                                        </p:tgtEl>
                                        <p:attrNameLst>
                                          <p:attrName>fillcolor</p:attrName>
                                        </p:attrNameLst>
                                      </p:cBhvr>
                                      <p:to>
                                        <p:clrVal>
                                          <a:srgbClr val="00B0F0"/>
                                        </p:clrVal>
                                      </p:to>
                                    </p:set>
                                    <p:set>
                                      <p:cBhvr>
                                        <p:cTn id="14" dur="4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102956-9461-42E3-8564-8D22D3D7AD03}"/>
              </a:ext>
            </a:extLst>
          </p:cNvPr>
          <p:cNvSpPr txBox="1"/>
          <p:nvPr/>
        </p:nvSpPr>
        <p:spPr>
          <a:xfrm>
            <a:off x="1057013" y="2964265"/>
            <a:ext cx="7852677" cy="1477328"/>
          </a:xfrm>
          <a:prstGeom prst="rect">
            <a:avLst/>
          </a:prstGeom>
          <a:noFill/>
        </p:spPr>
        <p:txBody>
          <a:bodyPr wrap="square" rtlCol="0">
            <a:spAutoFit/>
          </a:bodyPr>
          <a:lstStyle/>
          <a:p>
            <a:r>
              <a:rPr lang="de-DE" dirty="0"/>
              <a:t>Die Zellatmung (auch biologische Oxidation) ist ein Stoffwechselvorgang, </a:t>
            </a:r>
          </a:p>
          <a:p>
            <a:r>
              <a:rPr lang="de-DE" dirty="0"/>
              <a:t>der für die </a:t>
            </a:r>
            <a:r>
              <a:rPr lang="de-DE" b="1" dirty="0"/>
              <a:t>Energiegewinnung in Zellen </a:t>
            </a:r>
            <a:r>
              <a:rPr lang="de-DE" dirty="0"/>
              <a:t>verantwortlich ist. Er erzeugt Energie in Form von </a:t>
            </a:r>
            <a:r>
              <a:rPr lang="de-DE" b="1" dirty="0"/>
              <a:t>ATP</a:t>
            </a:r>
            <a:r>
              <a:rPr lang="de-DE" dirty="0"/>
              <a:t> (Adenosintriphosphat) und findet zum größten Teil in den </a:t>
            </a:r>
            <a:r>
              <a:rPr lang="de-DE" b="1" dirty="0"/>
              <a:t>Mitochondrien</a:t>
            </a:r>
            <a:r>
              <a:rPr lang="de-DE" dirty="0"/>
              <a:t> statt. </a:t>
            </a:r>
          </a:p>
          <a:p>
            <a:endParaRPr lang="de-DE" dirty="0"/>
          </a:p>
        </p:txBody>
      </p:sp>
      <p:sp>
        <p:nvSpPr>
          <p:cNvPr id="3" name="Textfeld 2">
            <a:extLst>
              <a:ext uri="{FF2B5EF4-FFF2-40B4-BE49-F238E27FC236}">
                <a16:creationId xmlns:a16="http://schemas.microsoft.com/office/drawing/2014/main" id="{8DB7B87B-3DED-4C37-82B4-90F6B4842800}"/>
              </a:ext>
            </a:extLst>
          </p:cNvPr>
          <p:cNvSpPr txBox="1"/>
          <p:nvPr/>
        </p:nvSpPr>
        <p:spPr>
          <a:xfrm>
            <a:off x="1063917" y="1782108"/>
            <a:ext cx="5032083" cy="646331"/>
          </a:xfrm>
          <a:prstGeom prst="rect">
            <a:avLst/>
          </a:prstGeom>
          <a:noFill/>
        </p:spPr>
        <p:txBody>
          <a:bodyPr wrap="none" rtlCol="0">
            <a:spAutoFit/>
          </a:bodyPr>
          <a:lstStyle/>
          <a:p>
            <a:r>
              <a:rPr lang="de-DE" sz="3600" dirty="0">
                <a:solidFill>
                  <a:schemeClr val="accent1"/>
                </a:solidFill>
              </a:rPr>
              <a:t>Was ist die Zellatmung?</a:t>
            </a:r>
          </a:p>
        </p:txBody>
      </p:sp>
    </p:spTree>
    <p:extLst>
      <p:ext uri="{BB962C8B-B14F-4D97-AF65-F5344CB8AC3E}">
        <p14:creationId xmlns:p14="http://schemas.microsoft.com/office/powerpoint/2010/main" val="24118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102956-9461-42E3-8564-8D22D3D7AD03}"/>
              </a:ext>
            </a:extLst>
          </p:cNvPr>
          <p:cNvSpPr txBox="1"/>
          <p:nvPr/>
        </p:nvSpPr>
        <p:spPr>
          <a:xfrm>
            <a:off x="1057013" y="2964265"/>
            <a:ext cx="7852677" cy="1846659"/>
          </a:xfrm>
          <a:prstGeom prst="rect">
            <a:avLst/>
          </a:prstGeom>
          <a:noFill/>
        </p:spPr>
        <p:txBody>
          <a:bodyPr wrap="square" rtlCol="0">
            <a:spAutoFit/>
          </a:bodyPr>
          <a:lstStyle/>
          <a:p>
            <a:pPr marL="285750" indent="-285750">
              <a:buFont typeface="Arial" panose="020B0604020202020204" pitchFamily="34" charset="0"/>
              <a:buChar char="•"/>
            </a:pPr>
            <a:r>
              <a:rPr lang="de-DE" dirty="0"/>
              <a:t>Glykolyse</a:t>
            </a:r>
          </a:p>
          <a:p>
            <a:pPr marL="285750" indent="-285750">
              <a:buFont typeface="Arial" panose="020B0604020202020204" pitchFamily="34" charset="0"/>
              <a:buChar char="•"/>
            </a:pPr>
            <a:r>
              <a:rPr lang="de-DE" dirty="0"/>
              <a:t>Oxidative Decarboxylierung</a:t>
            </a:r>
          </a:p>
          <a:p>
            <a:pPr marL="285750" indent="-285750">
              <a:buFont typeface="Arial" panose="020B0604020202020204" pitchFamily="34" charset="0"/>
              <a:buChar char="•"/>
            </a:pPr>
            <a:r>
              <a:rPr lang="de-DE" dirty="0"/>
              <a:t>Citratzyklus </a:t>
            </a:r>
          </a:p>
          <a:p>
            <a:pPr marL="285750" indent="-285750">
              <a:buFont typeface="Arial" panose="020B0604020202020204" pitchFamily="34" charset="0"/>
              <a:buChar char="•"/>
            </a:pPr>
            <a:r>
              <a:rPr lang="de-DE" dirty="0"/>
              <a:t>Atmungskette</a:t>
            </a:r>
          </a:p>
          <a:p>
            <a:pPr marL="285750" indent="-285750">
              <a:buFont typeface="Arial" panose="020B0604020202020204" pitchFamily="34" charset="0"/>
              <a:buChar char="•"/>
            </a:pPr>
            <a:endParaRPr lang="de-DE" dirty="0"/>
          </a:p>
          <a:p>
            <a:r>
              <a:rPr lang="de-DE" sz="2400" dirty="0"/>
              <a:t>C</a:t>
            </a:r>
            <a:r>
              <a:rPr lang="de-DE" sz="2400" baseline="-25000" dirty="0"/>
              <a:t>6</a:t>
            </a:r>
            <a:r>
              <a:rPr lang="de-DE" sz="2400" dirty="0"/>
              <a:t>O</a:t>
            </a:r>
            <a:r>
              <a:rPr lang="de-DE" sz="2400" baseline="-25000" dirty="0"/>
              <a:t>6</a:t>
            </a:r>
            <a:r>
              <a:rPr lang="de-DE" sz="2400" dirty="0"/>
              <a:t>H</a:t>
            </a:r>
            <a:r>
              <a:rPr lang="de-DE" sz="2400" baseline="-25000" dirty="0"/>
              <a:t>12</a:t>
            </a:r>
            <a:r>
              <a:rPr lang="de-DE" sz="2400" dirty="0"/>
              <a:t> + 6 O</a:t>
            </a:r>
            <a:r>
              <a:rPr lang="de-DE" sz="2400" baseline="-25000" dirty="0"/>
              <a:t>2</a:t>
            </a:r>
            <a:r>
              <a:rPr lang="de-DE" sz="2400" dirty="0"/>
              <a:t> → 6 CO</a:t>
            </a:r>
            <a:r>
              <a:rPr lang="de-DE" sz="2400" baseline="-25000" dirty="0"/>
              <a:t>2</a:t>
            </a:r>
            <a:r>
              <a:rPr lang="de-DE" sz="2400" dirty="0"/>
              <a:t> + 6 H</a:t>
            </a:r>
            <a:r>
              <a:rPr lang="de-DE" sz="2400" baseline="-25000" dirty="0"/>
              <a:t>2</a:t>
            </a:r>
            <a:r>
              <a:rPr lang="de-DE" sz="2400" dirty="0"/>
              <a:t>O</a:t>
            </a:r>
          </a:p>
        </p:txBody>
      </p:sp>
      <p:sp>
        <p:nvSpPr>
          <p:cNvPr id="3" name="Textfeld 2">
            <a:extLst>
              <a:ext uri="{FF2B5EF4-FFF2-40B4-BE49-F238E27FC236}">
                <a16:creationId xmlns:a16="http://schemas.microsoft.com/office/drawing/2014/main" id="{8DB7B87B-3DED-4C37-82B4-90F6B4842800}"/>
              </a:ext>
            </a:extLst>
          </p:cNvPr>
          <p:cNvSpPr txBox="1"/>
          <p:nvPr/>
        </p:nvSpPr>
        <p:spPr>
          <a:xfrm>
            <a:off x="1063917" y="1782108"/>
            <a:ext cx="6922023" cy="646331"/>
          </a:xfrm>
          <a:prstGeom prst="rect">
            <a:avLst/>
          </a:prstGeom>
          <a:noFill/>
        </p:spPr>
        <p:txBody>
          <a:bodyPr wrap="none" rtlCol="0">
            <a:spAutoFit/>
          </a:bodyPr>
          <a:lstStyle/>
          <a:p>
            <a:r>
              <a:rPr lang="de-DE" sz="3600" dirty="0">
                <a:solidFill>
                  <a:schemeClr val="accent1"/>
                </a:solidFill>
              </a:rPr>
              <a:t>Die Teilprozesse der Zellatmung</a:t>
            </a:r>
          </a:p>
        </p:txBody>
      </p:sp>
    </p:spTree>
    <p:extLst>
      <p:ext uri="{BB962C8B-B14F-4D97-AF65-F5344CB8AC3E}">
        <p14:creationId xmlns:p14="http://schemas.microsoft.com/office/powerpoint/2010/main" val="16957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102956-9461-42E3-8564-8D22D3D7AD03}"/>
              </a:ext>
            </a:extLst>
          </p:cNvPr>
          <p:cNvSpPr txBox="1"/>
          <p:nvPr/>
        </p:nvSpPr>
        <p:spPr>
          <a:xfrm>
            <a:off x="1057013" y="2964265"/>
            <a:ext cx="7852677" cy="1477328"/>
          </a:xfrm>
          <a:prstGeom prst="rect">
            <a:avLst/>
          </a:prstGeom>
          <a:noFill/>
        </p:spPr>
        <p:txBody>
          <a:bodyPr wrap="square" rtlCol="0">
            <a:spAutoFit/>
          </a:bodyPr>
          <a:lstStyle/>
          <a:p>
            <a:r>
              <a:rPr lang="de-DE" b="0" i="0" dirty="0">
                <a:effectLst/>
                <a:latin typeface="Proxima Nova"/>
              </a:rPr>
              <a:t>Der grundlegende Betriebsstoff von Zellen ist Einfachzucker, Glucose (C</a:t>
            </a:r>
            <a:r>
              <a:rPr lang="de-DE" b="0" i="0" baseline="-25000" dirty="0">
                <a:effectLst/>
                <a:latin typeface="Proxima Nova"/>
              </a:rPr>
              <a:t>6</a:t>
            </a:r>
            <a:r>
              <a:rPr lang="de-DE" b="0" i="0" dirty="0">
                <a:effectLst/>
                <a:latin typeface="Proxima Nova"/>
              </a:rPr>
              <a:t>H</a:t>
            </a:r>
            <a:r>
              <a:rPr lang="de-DE" b="0" i="0" baseline="-25000" dirty="0">
                <a:effectLst/>
                <a:latin typeface="Proxima Nova"/>
              </a:rPr>
              <a:t>12</a:t>
            </a:r>
            <a:r>
              <a:rPr lang="de-DE" b="0" i="0" dirty="0">
                <a:effectLst/>
                <a:latin typeface="Proxima Nova"/>
              </a:rPr>
              <a:t>O</a:t>
            </a:r>
            <a:r>
              <a:rPr lang="de-DE" b="0" i="0" baseline="-25000" dirty="0">
                <a:effectLst/>
                <a:latin typeface="Proxima Nova"/>
              </a:rPr>
              <a:t>6</a:t>
            </a:r>
            <a:r>
              <a:rPr lang="de-DE" b="0" i="0" dirty="0">
                <a:effectLst/>
                <a:latin typeface="Proxima Nova"/>
              </a:rPr>
              <a:t>).</a:t>
            </a:r>
          </a:p>
          <a:p>
            <a:r>
              <a:rPr lang="de-DE" b="0" i="0" dirty="0">
                <a:effectLst/>
                <a:latin typeface="Proxima Nova"/>
              </a:rPr>
              <a:t>Allgemein wird Glucose auch als Traubenzucker bezeichnet.</a:t>
            </a:r>
          </a:p>
          <a:p>
            <a:r>
              <a:rPr lang="de-DE" b="0" i="0" dirty="0">
                <a:effectLst/>
                <a:latin typeface="Proxima Nova"/>
              </a:rPr>
              <a:t>ATP ist im Gegensatz zu dem ursprünglichen Brennstoff in der Lage viele verschiedene biochemische Prozesse in Zellen anzutreiben.</a:t>
            </a:r>
            <a:endParaRPr lang="de-DE" dirty="0"/>
          </a:p>
        </p:txBody>
      </p:sp>
      <p:sp>
        <p:nvSpPr>
          <p:cNvPr id="3" name="Textfeld 2">
            <a:extLst>
              <a:ext uri="{FF2B5EF4-FFF2-40B4-BE49-F238E27FC236}">
                <a16:creationId xmlns:a16="http://schemas.microsoft.com/office/drawing/2014/main" id="{8DB7B87B-3DED-4C37-82B4-90F6B4842800}"/>
              </a:ext>
            </a:extLst>
          </p:cNvPr>
          <p:cNvSpPr txBox="1"/>
          <p:nvPr/>
        </p:nvSpPr>
        <p:spPr>
          <a:xfrm>
            <a:off x="1063917" y="1782108"/>
            <a:ext cx="6922023" cy="646331"/>
          </a:xfrm>
          <a:prstGeom prst="rect">
            <a:avLst/>
          </a:prstGeom>
          <a:noFill/>
        </p:spPr>
        <p:txBody>
          <a:bodyPr wrap="none" rtlCol="0">
            <a:spAutoFit/>
          </a:bodyPr>
          <a:lstStyle/>
          <a:p>
            <a:r>
              <a:rPr lang="de-DE" sz="3600" dirty="0">
                <a:solidFill>
                  <a:schemeClr val="accent1"/>
                </a:solidFill>
              </a:rPr>
              <a:t>Was ist ATP und wofür ist es gut?</a:t>
            </a:r>
          </a:p>
        </p:txBody>
      </p:sp>
    </p:spTree>
    <p:extLst>
      <p:ext uri="{BB962C8B-B14F-4D97-AF65-F5344CB8AC3E}">
        <p14:creationId xmlns:p14="http://schemas.microsoft.com/office/powerpoint/2010/main" val="268820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860301B-9FF3-4B19-9080-2802887878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85640"/>
            <a:ext cx="12192000" cy="7043639"/>
          </a:xfrm>
          <a:prstGeom prst="rect">
            <a:avLst/>
          </a:prstGeom>
          <a:effectLst/>
        </p:spPr>
      </p:pic>
      <p:sp>
        <p:nvSpPr>
          <p:cNvPr id="2" name="Textfeld 1">
            <a:extLst>
              <a:ext uri="{FF2B5EF4-FFF2-40B4-BE49-F238E27FC236}">
                <a16:creationId xmlns:a16="http://schemas.microsoft.com/office/drawing/2014/main" id="{C78A28A3-5901-50D8-C24E-27EAF968BAFD}"/>
              </a:ext>
            </a:extLst>
          </p:cNvPr>
          <p:cNvSpPr txBox="1"/>
          <p:nvPr/>
        </p:nvSpPr>
        <p:spPr>
          <a:xfrm>
            <a:off x="3488635" y="258417"/>
            <a:ext cx="678391" cy="369332"/>
          </a:xfrm>
          <a:prstGeom prst="rect">
            <a:avLst/>
          </a:prstGeom>
          <a:noFill/>
        </p:spPr>
        <p:txBody>
          <a:bodyPr wrap="none" rtlCol="0">
            <a:spAutoFit/>
          </a:bodyPr>
          <a:lstStyle/>
          <a:p>
            <a:r>
              <a:rPr lang="de-DE" dirty="0"/>
              <a:t>Leon</a:t>
            </a:r>
          </a:p>
        </p:txBody>
      </p:sp>
    </p:spTree>
    <p:extLst>
      <p:ext uri="{BB962C8B-B14F-4D97-AF65-F5344CB8AC3E}">
        <p14:creationId xmlns:p14="http://schemas.microsoft.com/office/powerpoint/2010/main" val="11003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102956-9461-42E3-8564-8D22D3D7AD03}"/>
              </a:ext>
            </a:extLst>
          </p:cNvPr>
          <p:cNvSpPr txBox="1"/>
          <p:nvPr/>
        </p:nvSpPr>
        <p:spPr>
          <a:xfrm>
            <a:off x="1057013" y="2964265"/>
            <a:ext cx="7852677" cy="1200329"/>
          </a:xfrm>
          <a:prstGeom prst="rect">
            <a:avLst/>
          </a:prstGeom>
          <a:noFill/>
        </p:spPr>
        <p:txBody>
          <a:bodyPr wrap="square" rtlCol="0">
            <a:spAutoFit/>
          </a:bodyPr>
          <a:lstStyle/>
          <a:p>
            <a:r>
              <a:rPr lang="de-DE" dirty="0"/>
              <a:t>Zellatmung ist eine wichtige Grundlage des Lebens</a:t>
            </a:r>
          </a:p>
          <a:p>
            <a:r>
              <a:rPr lang="de-DE" dirty="0"/>
              <a:t>Bei der Zellatmung wird in Form von ATP Energie gewonnen,</a:t>
            </a:r>
          </a:p>
          <a:p>
            <a:r>
              <a:rPr lang="de-DE" dirty="0"/>
              <a:t>welche von dem Organismus später für die Funktion der Organe</a:t>
            </a:r>
          </a:p>
          <a:p>
            <a:r>
              <a:rPr lang="de-DE" dirty="0"/>
              <a:t>genutzt wird. </a:t>
            </a:r>
          </a:p>
        </p:txBody>
      </p:sp>
      <p:sp>
        <p:nvSpPr>
          <p:cNvPr id="3" name="Textfeld 2">
            <a:extLst>
              <a:ext uri="{FF2B5EF4-FFF2-40B4-BE49-F238E27FC236}">
                <a16:creationId xmlns:a16="http://schemas.microsoft.com/office/drawing/2014/main" id="{8DB7B87B-3DED-4C37-82B4-90F6B4842800}"/>
              </a:ext>
            </a:extLst>
          </p:cNvPr>
          <p:cNvSpPr txBox="1"/>
          <p:nvPr/>
        </p:nvSpPr>
        <p:spPr>
          <a:xfrm>
            <a:off x="1063917" y="1782108"/>
            <a:ext cx="3911648" cy="646331"/>
          </a:xfrm>
          <a:prstGeom prst="rect">
            <a:avLst/>
          </a:prstGeom>
          <a:noFill/>
        </p:spPr>
        <p:txBody>
          <a:bodyPr wrap="none" rtlCol="0">
            <a:spAutoFit/>
          </a:bodyPr>
          <a:lstStyle/>
          <a:p>
            <a:r>
              <a:rPr lang="de-DE" sz="3600" dirty="0">
                <a:solidFill>
                  <a:schemeClr val="accent1"/>
                </a:solidFill>
              </a:rPr>
              <a:t>Zusammenfassung</a:t>
            </a:r>
          </a:p>
        </p:txBody>
      </p:sp>
    </p:spTree>
    <p:extLst>
      <p:ext uri="{BB962C8B-B14F-4D97-AF65-F5344CB8AC3E}">
        <p14:creationId xmlns:p14="http://schemas.microsoft.com/office/powerpoint/2010/main" val="1476981584"/>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0</TotalTime>
  <Words>610</Words>
  <Application>Microsoft Office PowerPoint</Application>
  <PresentationFormat>Breitbild</PresentationFormat>
  <Paragraphs>58</Paragraphs>
  <Slides>10</Slides>
  <Notes>0</Notes>
  <HiddenSlides>3</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10</vt:i4>
      </vt:variant>
    </vt:vector>
  </HeadingPairs>
  <TitlesOfParts>
    <vt:vector size="17" baseType="lpstr">
      <vt:lpstr>Arial</vt:lpstr>
      <vt:lpstr>Bookman Old Style</vt:lpstr>
      <vt:lpstr>Proxima Nova</vt:lpstr>
      <vt:lpstr>Trebuchet MS</vt:lpstr>
      <vt:lpstr>Wingdings 3</vt:lpstr>
      <vt:lpstr>Facette</vt:lpstr>
      <vt:lpstr>1_Facette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Can Leon Schneider</dc:creator>
  <cp:lastModifiedBy>Johannes Kornelius Hartel</cp:lastModifiedBy>
  <cp:revision>14</cp:revision>
  <dcterms:created xsi:type="dcterms:W3CDTF">2023-02-28T09:16:51Z</dcterms:created>
  <dcterms:modified xsi:type="dcterms:W3CDTF">2023-03-09T19:59:30Z</dcterms:modified>
</cp:coreProperties>
</file>