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68" r:id="rId6"/>
    <p:sldId id="259" r:id="rId7"/>
    <p:sldId id="257" r:id="rId8"/>
    <p:sldId id="260" r:id="rId9"/>
    <p:sldId id="258" r:id="rId10"/>
    <p:sldId id="261" r:id="rId11"/>
    <p:sldId id="262" r:id="rId12"/>
    <p:sldId id="263" r:id="rId13"/>
    <p:sldId id="264" r:id="rId14"/>
    <p:sldId id="266" r:id="rId15"/>
    <p:sldId id="265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88D291-0E5C-4114-A706-21E015075ADC}" v="181" dt="2023-01-23T06:05:00.4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373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833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39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93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1323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203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99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852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836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0298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490A9D-EBB6-4166-99BF-F6254084EEAF}" type="datetimeFigureOut">
              <a:rPr lang="de-DE" smtClean="0"/>
              <a:t>25.01.2023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22E7929-BF44-4C3D-BE45-116D7C21A9B1}" type="slidenum">
              <a:rPr lang="de-DE" smtClean="0"/>
              <a:t>‹Nr.›</a:t>
            </a:fld>
            <a:endParaRPr lang="de-D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1670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796CE8-17EE-E2C7-E266-FBC77AB044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Division durch 0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763B19-20AF-E643-545D-6B33637D41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Johannes</a:t>
            </a:r>
          </a:p>
        </p:txBody>
      </p:sp>
    </p:spTree>
    <p:extLst>
      <p:ext uri="{BB962C8B-B14F-4D97-AF65-F5344CB8AC3E}">
        <p14:creationId xmlns:p14="http://schemas.microsoft.com/office/powerpoint/2010/main" val="340723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A1347-E13E-DC07-1928-AF123292E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5140" y="296287"/>
            <a:ext cx="6141720" cy="1325563"/>
          </a:xfrm>
        </p:spPr>
        <p:txBody>
          <a:bodyPr>
            <a:normAutofit fontScale="90000"/>
          </a:bodyPr>
          <a:lstStyle/>
          <a:p>
            <a:r>
              <a:rPr lang="de-DE" sz="5400" dirty="0"/>
              <a:t>Grenzwertberechnung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>
                <a:extLst>
                  <a:ext uri="{FF2B5EF4-FFF2-40B4-BE49-F238E27FC236}">
                    <a16:creationId xmlns:a16="http://schemas.microsoft.com/office/drawing/2014/main" id="{AEF57163-43F6-53F3-B363-75AB10017C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 numCol="1" anchor="ctr">
                <a:normAutofit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de-DE" sz="7200" b="0" i="1" smtClean="0"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de-DE" sz="7200" dirty="0"/>
                  <a:t> / </a:t>
                </a:r>
                <a14:m>
                  <m:oMath xmlns:m="http://schemas.openxmlformats.org/officeDocument/2006/math">
                    <m:r>
                      <a:rPr lang="de-DE" sz="7200" b="0" i="1" dirty="0" smtClean="0">
                        <a:latin typeface="Cambria Math" panose="02040503050406030204" pitchFamily="18" charset="0"/>
                      </a:rPr>
                      <m:t>−∞</m:t>
                    </m:r>
                  </m:oMath>
                </a14:m>
                <a:endParaRPr lang="de-DE" sz="7200" dirty="0"/>
              </a:p>
            </p:txBody>
          </p:sp>
        </mc:Choice>
        <mc:Fallback xmlns="">
          <p:sp>
            <p:nvSpPr>
              <p:cNvPr id="5" name="Inhaltsplatzhalter 4">
                <a:extLst>
                  <a:ext uri="{FF2B5EF4-FFF2-40B4-BE49-F238E27FC236}">
                    <a16:creationId xmlns:a16="http://schemas.microsoft.com/office/drawing/2014/main" id="{AEF57163-43F6-53F3-B363-75AB10017C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16485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A1347-E13E-DC07-1928-AF123292E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5140" y="296287"/>
            <a:ext cx="6141720" cy="1325563"/>
          </a:xfrm>
        </p:spPr>
        <p:txBody>
          <a:bodyPr>
            <a:normAutofit fontScale="90000"/>
          </a:bodyPr>
          <a:lstStyle/>
          <a:p>
            <a:r>
              <a:rPr lang="de-DE" sz="5400" dirty="0"/>
              <a:t>Grenzwertberechnung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>
                <a:extLst>
                  <a:ext uri="{FF2B5EF4-FFF2-40B4-BE49-F238E27FC236}">
                    <a16:creationId xmlns:a16="http://schemas.microsoft.com/office/drawing/2014/main" id="{AEF57163-43F6-53F3-B363-75AB10017C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9494520" cy="4023360"/>
              </a:xfrm>
            </p:spPr>
            <p:txBody>
              <a:bodyPr numCol="1" anchor="ctr">
                <a:normAutofit/>
              </a:bodyPr>
              <a:lstStyle/>
              <a:p>
                <a:pPr marL="0" indent="0" algn="r">
                  <a:buNone/>
                </a:pPr>
                <a14:m>
                  <m:oMath xmlns:m="http://schemas.openxmlformats.org/officeDocument/2006/math">
                    <m:r>
                      <a:rPr lang="de-DE" sz="7200" b="0" i="1" smtClean="0"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de-DE" sz="7200" dirty="0"/>
                  <a:t> / </a:t>
                </a:r>
                <a14:m>
                  <m:oMath xmlns:m="http://schemas.openxmlformats.org/officeDocument/2006/math">
                    <m:r>
                      <a:rPr lang="de-DE" sz="7200" b="0" i="1" dirty="0" smtClean="0">
                        <a:latin typeface="Cambria Math" panose="02040503050406030204" pitchFamily="18" charset="0"/>
                      </a:rPr>
                      <m:t>−∞</m:t>
                    </m:r>
                  </m:oMath>
                </a14:m>
                <a:endParaRPr lang="de-DE" sz="7200" dirty="0"/>
              </a:p>
            </p:txBody>
          </p:sp>
        </mc:Choice>
        <mc:Fallback xmlns="">
          <p:sp>
            <p:nvSpPr>
              <p:cNvPr id="5" name="Inhaltsplatzhalter 4">
                <a:extLst>
                  <a:ext uri="{FF2B5EF4-FFF2-40B4-BE49-F238E27FC236}">
                    <a16:creationId xmlns:a16="http://schemas.microsoft.com/office/drawing/2014/main" id="{AEF57163-43F6-53F3-B363-75AB10017C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9494520" cy="402336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Grenzwerte von Funktionen berechnen - Studimup.de">
            <a:extLst>
              <a:ext uri="{FF2B5EF4-FFF2-40B4-BE49-F238E27FC236}">
                <a16:creationId xmlns:a16="http://schemas.microsoft.com/office/drawing/2014/main" id="{EDE8E122-220B-BE9C-2717-660F7FDAD3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379" y="1845734"/>
            <a:ext cx="4243621" cy="4340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7653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Verwirrte Gesichtskontur mit einfarbiger Füllung">
            <a:extLst>
              <a:ext uri="{FF2B5EF4-FFF2-40B4-BE49-F238E27FC236}">
                <a16:creationId xmlns:a16="http://schemas.microsoft.com/office/drawing/2014/main" id="{E9CAB2BB-273F-C000-20D7-CE79D2154D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26500" y="2820550"/>
            <a:ext cx="3746740" cy="3746740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Denkblase: wolkenförmig 6">
                <a:extLst>
                  <a:ext uri="{FF2B5EF4-FFF2-40B4-BE49-F238E27FC236}">
                    <a16:creationId xmlns:a16="http://schemas.microsoft.com/office/drawing/2014/main" id="{B6824EB8-A66D-3515-2854-52834AE26EB5}"/>
                  </a:ext>
                </a:extLst>
              </p:cNvPr>
              <p:cNvSpPr/>
              <p:nvPr/>
            </p:nvSpPr>
            <p:spPr>
              <a:xfrm>
                <a:off x="5775960" y="762000"/>
                <a:ext cx="3992880" cy="2545080"/>
              </a:xfrm>
              <a:prstGeom prst="cloudCallout">
                <a:avLst>
                  <a:gd name="adj1" fmla="val -41062"/>
                  <a:gd name="adj2" fmla="val 58908"/>
                </a:avLst>
              </a:prstGeom>
              <a:solidFill>
                <a:schemeClr val="tx1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8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÷0</m:t>
                      </m:r>
                    </m:oMath>
                  </m:oMathPara>
                </a14:m>
                <a:endParaRPr lang="de-DE" sz="8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Denkblase: wolkenförmig 6">
                <a:extLst>
                  <a:ext uri="{FF2B5EF4-FFF2-40B4-BE49-F238E27FC236}">
                    <a16:creationId xmlns:a16="http://schemas.microsoft.com/office/drawing/2014/main" id="{B6824EB8-A66D-3515-2854-52834AE26E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960" y="762000"/>
                <a:ext cx="3992880" cy="2545080"/>
              </a:xfrm>
              <a:prstGeom prst="cloudCallout">
                <a:avLst>
                  <a:gd name="adj1" fmla="val -41062"/>
                  <a:gd name="adj2" fmla="val 58908"/>
                </a:avLst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1871EB05-0D13-7182-FBFE-6912C7E8B882}"/>
                  </a:ext>
                </a:extLst>
              </p:cNvPr>
              <p:cNvSpPr txBox="1"/>
              <p:nvPr/>
            </p:nvSpPr>
            <p:spPr>
              <a:xfrm>
                <a:off x="6522720" y="290710"/>
                <a:ext cx="2080979" cy="3154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99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de-DE" b="0" dirty="0"/>
              </a:p>
            </p:txBody>
          </p:sp>
        </mc:Choice>
        <mc:Fallback xmlns=""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1871EB05-0D13-7182-FBFE-6912C7E8B8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2720" y="290710"/>
                <a:ext cx="2080979" cy="31547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6649514"/>
      </p:ext>
    </p:extLst>
  </p:cSld>
  <p:clrMapOvr>
    <a:masterClrMapping/>
  </p:clrMapOvr>
  <p:transition spd="slow"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720CDD-5E49-6E95-9E9C-12F558114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3428999"/>
            <a:ext cx="8382000" cy="1325563"/>
          </a:xfrm>
        </p:spPr>
        <p:txBody>
          <a:bodyPr>
            <a:normAutofit fontScale="90000"/>
          </a:bodyPr>
          <a:lstStyle/>
          <a:p>
            <a:r>
              <a:rPr lang="de-DE" dirty="0"/>
              <a:t>Vielen Dank für die Aufmerksamkeit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CAA5D6BC-7619-DCEF-344A-7A8C2EAD856B}"/>
              </a:ext>
            </a:extLst>
          </p:cNvPr>
          <p:cNvSpPr txBox="1">
            <a:spLocks/>
          </p:cNvSpPr>
          <p:nvPr/>
        </p:nvSpPr>
        <p:spPr>
          <a:xfrm>
            <a:off x="4358640" y="2382836"/>
            <a:ext cx="347472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Noch Fragen?</a:t>
            </a:r>
          </a:p>
        </p:txBody>
      </p:sp>
    </p:spTree>
    <p:extLst>
      <p:ext uri="{BB962C8B-B14F-4D97-AF65-F5344CB8AC3E}">
        <p14:creationId xmlns:p14="http://schemas.microsoft.com/office/powerpoint/2010/main" val="285777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A1347-E13E-DC07-1928-AF123292E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0600" y="326124"/>
            <a:ext cx="5130800" cy="1325563"/>
          </a:xfrm>
        </p:spPr>
        <p:txBody>
          <a:bodyPr>
            <a:normAutofit fontScale="90000"/>
          </a:bodyPr>
          <a:lstStyle/>
          <a:p>
            <a:r>
              <a:rPr lang="de-DE" sz="5400" dirty="0"/>
              <a:t>Logische Erklärung</a:t>
            </a:r>
          </a:p>
        </p:txBody>
      </p:sp>
      <p:pic>
        <p:nvPicPr>
          <p:cNvPr id="8" name="Inhaltsplatzhalter 7" descr="Kuchenstück mit einfarbiger Füllung">
            <a:extLst>
              <a:ext uri="{FF2B5EF4-FFF2-40B4-BE49-F238E27FC236}">
                <a16:creationId xmlns:a16="http://schemas.microsoft.com/office/drawing/2014/main" id="{8C2FB454-1317-3AEB-7777-BAA123372B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06281" y="2348002"/>
            <a:ext cx="3431696" cy="3431696"/>
          </a:xfrm>
        </p:spPr>
      </p:pic>
    </p:spTree>
    <p:extLst>
      <p:ext uri="{BB962C8B-B14F-4D97-AF65-F5344CB8AC3E}">
        <p14:creationId xmlns:p14="http://schemas.microsoft.com/office/powerpoint/2010/main" val="2112383067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75DD9C-F79D-5FB8-2793-80428F5D3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6470" y="2766218"/>
            <a:ext cx="5179060" cy="1325563"/>
          </a:xfrm>
        </p:spPr>
        <p:txBody>
          <a:bodyPr>
            <a:noAutofit/>
          </a:bodyPr>
          <a:lstStyle/>
          <a:p>
            <a:r>
              <a:rPr lang="de-DE" sz="9600" dirty="0"/>
              <a:t>Umstellen</a:t>
            </a:r>
          </a:p>
        </p:txBody>
      </p:sp>
    </p:spTree>
    <p:extLst>
      <p:ext uri="{BB962C8B-B14F-4D97-AF65-F5344CB8AC3E}">
        <p14:creationId xmlns:p14="http://schemas.microsoft.com/office/powerpoint/2010/main" val="7779373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A1347-E13E-DC07-1928-AF123292E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1980" y="326124"/>
            <a:ext cx="3429000" cy="1325563"/>
          </a:xfrm>
        </p:spPr>
        <p:txBody>
          <a:bodyPr>
            <a:normAutofit/>
          </a:bodyPr>
          <a:lstStyle/>
          <a:p>
            <a:r>
              <a:rPr lang="de-DE" sz="5400" dirty="0"/>
              <a:t>Umstellen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EAEC1691-906B-594A-00D2-62A82C762C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5÷2=2.5        |×2</m:t>
                      </m:r>
                    </m:oMath>
                  </m:oMathPara>
                </a14:m>
                <a:endParaRPr lang="de-DE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5=2.5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×2 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de-DE" b="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0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5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=5              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EAEC1691-906B-594A-00D2-62A82C762C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feld 4">
            <a:extLst>
              <a:ext uri="{FF2B5EF4-FFF2-40B4-BE49-F238E27FC236}">
                <a16:creationId xmlns:a16="http://schemas.microsoft.com/office/drawing/2014/main" id="{D2D1251E-FEB2-5FAD-10C6-11DFA867274C}"/>
              </a:ext>
            </a:extLst>
          </p:cNvPr>
          <p:cNvSpPr txBox="1"/>
          <p:nvPr/>
        </p:nvSpPr>
        <p:spPr>
          <a:xfrm>
            <a:off x="6271260" y="3534248"/>
            <a:ext cx="3139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42325559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A1347-E13E-DC07-1928-AF123292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800" dirty="0"/>
              <a:t>Umstellen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feld 3">
                <a:extLst>
                  <a:ext uri="{FF2B5EF4-FFF2-40B4-BE49-F238E27FC236}">
                    <a16:creationId xmlns:a16="http://schemas.microsoft.com/office/drawing/2014/main" id="{BB9CF9F4-37DE-BF09-09D4-1D61E9673DA7}"/>
                  </a:ext>
                </a:extLst>
              </p:cNvPr>
              <p:cNvSpPr txBox="1"/>
              <p:nvPr/>
            </p:nvSpPr>
            <p:spPr>
              <a:xfrm>
                <a:off x="6531490" y="3702138"/>
                <a:ext cx="31394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3600" b="1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f </a:t>
                </a:r>
                <a14:m>
                  <m:oMath xmlns:m="http://schemas.openxmlformats.org/officeDocument/2006/math">
                    <m:r>
                      <a:rPr lang="de-DE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de-DE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de-DE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de-DE" sz="3600" b="1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feld 3">
                <a:extLst>
                  <a:ext uri="{FF2B5EF4-FFF2-40B4-BE49-F238E27FC236}">
                    <a16:creationId xmlns:a16="http://schemas.microsoft.com/office/drawing/2014/main" id="{BB9CF9F4-37DE-BF09-09D4-1D61E9673D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1490" y="3702138"/>
                <a:ext cx="3139440" cy="646331"/>
              </a:xfrm>
              <a:prstGeom prst="rect">
                <a:avLst/>
              </a:prstGeom>
              <a:blipFill>
                <a:blip r:embed="rId2"/>
                <a:stretch>
                  <a:fillRect l="-5825" t="-14151" b="-3490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>
                <a:extLst>
                  <a:ext uri="{FF2B5EF4-FFF2-40B4-BE49-F238E27FC236}">
                    <a16:creationId xmlns:a16="http://schemas.microsoft.com/office/drawing/2014/main" id="{9D50E536-98CE-2B5F-00C2-2ED2C9DD398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4920" y="2013624"/>
                <a:ext cx="10058400" cy="4023360"/>
              </a:xfrm>
              <a:prstGeom prst="rect">
                <a:avLst/>
              </a:prstGeom>
            </p:spPr>
            <p:txBody>
              <a:bodyPr vert="horz" lIns="0" tIns="45720" rIns="0" bIns="45720" rtlCol="0">
                <a:normAutofit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3"/>
                  </a:buClr>
                  <a:buSzPct val="100000"/>
                  <a:buFont typeface="Calibri" panose="020F0502020204030204" pitchFamily="34" charset="0"/>
                  <a:buChar char=" 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8404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6692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4980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3268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3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7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Calibri" panose="020F0502020204030204" pitchFamily="34" charset="0"/>
                  <a:buNone/>
                </a:pPr>
                <a:endParaRPr lang="de-DE" dirty="0"/>
              </a:p>
              <a:p>
                <a:pPr marL="0" indent="0">
                  <a:buFont typeface="Calibri" panose="020F0502020204030204" pitchFamily="34" charset="0"/>
                  <a:buNone/>
                </a:pPr>
                <a:endParaRPr lang="de-DE" dirty="0"/>
              </a:p>
              <a:p>
                <a:pPr marL="0" indent="0">
                  <a:buFont typeface="Calibri" panose="020F0502020204030204" pitchFamily="34" charset="0"/>
                  <a:buNone/>
                </a:pPr>
                <a:endParaRPr lang="de-DE" dirty="0"/>
              </a:p>
              <a:p>
                <a:pPr marL="0" indent="0">
                  <a:buFont typeface="Calibri" panose="020F050202020403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 smtClean="0">
                          <a:latin typeface="Cambria Math" panose="02040503050406030204" pitchFamily="18" charset="0"/>
                        </a:rPr>
                        <m:t>5÷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de-DE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e-DE" i="1" smtClean="0">
                          <a:latin typeface="Cambria Math" panose="02040503050406030204" pitchFamily="18" charset="0"/>
                        </a:rPr>
                        <m:t>        |×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de-DE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Calibri" panose="020F050202020403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 smtClean="0">
                          <a:latin typeface="Cambria Math" panose="02040503050406030204" pitchFamily="18" charset="0"/>
                        </a:rPr>
                        <m:t>5=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e-DE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de-DE" dirty="0"/>
              </a:p>
              <a:p>
                <a:pPr marL="0" indent="0" algn="ctr">
                  <a:buFont typeface="Calibri" panose="020F050202020403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5</m:t>
                      </m:r>
                      <m:r>
                        <a:rPr lang="de-DE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0</m:t>
                      </m:r>
                      <m:r>
                        <a:rPr lang="de-DE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          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5" name="Inhaltsplatzhalter 2">
                <a:extLst>
                  <a:ext uri="{FF2B5EF4-FFF2-40B4-BE49-F238E27FC236}">
                    <a16:creationId xmlns:a16="http://schemas.microsoft.com/office/drawing/2014/main" id="{9D50E536-98CE-2B5F-00C2-2ED2C9DD39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4920" y="2013624"/>
                <a:ext cx="10058400" cy="40233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99064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A1347-E13E-DC07-1928-AF123292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800" dirty="0"/>
              <a:t>Umstellen</a:t>
            </a: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B9CF9F4-37DE-BF09-09D4-1D61E9673DA7}"/>
              </a:ext>
            </a:extLst>
          </p:cNvPr>
          <p:cNvSpPr txBox="1"/>
          <p:nvPr/>
        </p:nvSpPr>
        <p:spPr>
          <a:xfrm>
            <a:off x="6316980" y="3534248"/>
            <a:ext cx="3139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rgbClr val="00B050"/>
                </a:solidFill>
                <a:latin typeface="Comic Sans MS" panose="030F0702030302020204" pitchFamily="66" charset="0"/>
              </a:rPr>
              <a:t>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Inhaltsplatzhalter 2">
                <a:extLst>
                  <a:ext uri="{FF2B5EF4-FFF2-40B4-BE49-F238E27FC236}">
                    <a16:creationId xmlns:a16="http://schemas.microsoft.com/office/drawing/2014/main" id="{FFE3CE3D-3286-992D-C166-3A76BFFEF4A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97280" y="1845734"/>
                <a:ext cx="10058400" cy="4023360"/>
              </a:xfrm>
              <a:prstGeom prst="rect">
                <a:avLst/>
              </a:prstGeom>
            </p:spPr>
            <p:txBody>
              <a:bodyPr vert="horz" lIns="0" tIns="45720" rIns="0" bIns="45720" rtlCol="0">
                <a:normAutofit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3"/>
                  </a:buClr>
                  <a:buSzPct val="100000"/>
                  <a:buFont typeface="Calibri" panose="020F0502020204030204" pitchFamily="34" charset="0"/>
                  <a:buChar char=" 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8404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6692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4980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3268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3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7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3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Calibri" panose="020F0502020204030204" pitchFamily="34" charset="0"/>
                  <a:buNone/>
                </a:pPr>
                <a:endParaRPr lang="de-DE" dirty="0"/>
              </a:p>
              <a:p>
                <a:pPr marL="0" indent="0">
                  <a:buFont typeface="Calibri" panose="020F0502020204030204" pitchFamily="34" charset="0"/>
                  <a:buNone/>
                </a:pPr>
                <a:endParaRPr lang="de-DE" dirty="0"/>
              </a:p>
              <a:p>
                <a:pPr marL="0" indent="0">
                  <a:buFont typeface="Calibri" panose="020F0502020204030204" pitchFamily="34" charset="0"/>
                  <a:buNone/>
                </a:pPr>
                <a:endParaRPr lang="de-DE" dirty="0"/>
              </a:p>
              <a:p>
                <a:pPr marL="0" indent="0">
                  <a:buFont typeface="Calibri" panose="020F050202020403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de-DE" i="1" smtClean="0">
                          <a:latin typeface="Cambria Math" panose="02040503050406030204" pitchFamily="18" charset="0"/>
                        </a:rPr>
                        <m:t>÷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de-DE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e-DE" i="1" smtClean="0">
                          <a:latin typeface="Cambria Math" panose="02040503050406030204" pitchFamily="18" charset="0"/>
                        </a:rPr>
                        <m:t>        |×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de-DE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Calibri" panose="020F050202020403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de-DE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e-DE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de-DE" dirty="0"/>
              </a:p>
              <a:p>
                <a:pPr marL="0" indent="0" algn="ctr">
                  <a:buFont typeface="Calibri" panose="020F050202020403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0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0</m:t>
                      </m:r>
                      <m:r>
                        <a:rPr lang="de-DE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0</m:t>
                      </m:r>
                      <m:r>
                        <a:rPr lang="de-DE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          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7" name="Inhaltsplatzhalter 2">
                <a:extLst>
                  <a:ext uri="{FF2B5EF4-FFF2-40B4-BE49-F238E27FC236}">
                    <a16:creationId xmlns:a16="http://schemas.microsoft.com/office/drawing/2014/main" id="{FFE3CE3D-3286-992D-C166-3A76BFFEF4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280" y="1845734"/>
                <a:ext cx="10058400" cy="40233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6363347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75DD9C-F79D-5FB8-2793-80428F5D3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66218"/>
            <a:ext cx="11277600" cy="1325563"/>
          </a:xfrm>
        </p:spPr>
        <p:txBody>
          <a:bodyPr>
            <a:noAutofit/>
          </a:bodyPr>
          <a:lstStyle/>
          <a:p>
            <a:r>
              <a:rPr lang="de-DE" sz="9600" dirty="0"/>
              <a:t>Grenzwertberechnung</a:t>
            </a:r>
          </a:p>
        </p:txBody>
      </p:sp>
    </p:spTree>
    <p:extLst>
      <p:ext uri="{BB962C8B-B14F-4D97-AF65-F5344CB8AC3E}">
        <p14:creationId xmlns:p14="http://schemas.microsoft.com/office/powerpoint/2010/main" val="912670361"/>
      </p:ext>
    </p:extLst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A1347-E13E-DC07-1928-AF123292E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5140" y="296287"/>
            <a:ext cx="6141720" cy="1325563"/>
          </a:xfrm>
        </p:spPr>
        <p:txBody>
          <a:bodyPr>
            <a:normAutofit fontScale="90000"/>
          </a:bodyPr>
          <a:lstStyle/>
          <a:p>
            <a:r>
              <a:rPr lang="de-DE" sz="5400" dirty="0"/>
              <a:t>Grenzwertberechnung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le 5">
                <a:extLst>
                  <a:ext uri="{FF2B5EF4-FFF2-40B4-BE49-F238E27FC236}">
                    <a16:creationId xmlns:a16="http://schemas.microsoft.com/office/drawing/2014/main" id="{BA862504-47DA-CD7E-A23E-824920ECF616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0720318"/>
                  </p:ext>
                </p:extLst>
              </p:nvPr>
            </p:nvGraphicFramePr>
            <p:xfrm>
              <a:off x="1096963" y="1846263"/>
              <a:ext cx="10058400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029200">
                      <a:extLst>
                        <a:ext uri="{9D8B030D-6E8A-4147-A177-3AD203B41FA5}">
                          <a16:colId xmlns:a16="http://schemas.microsoft.com/office/drawing/2014/main" val="1753996543"/>
                        </a:ext>
                      </a:extLst>
                    </a:gridCol>
                    <a:gridCol w="5029200">
                      <a:extLst>
                        <a:ext uri="{9D8B030D-6E8A-4147-A177-3AD203B41FA5}">
                          <a16:colId xmlns:a16="http://schemas.microsoft.com/office/drawing/2014/main" val="315405794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b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de-DE" dirty="0"/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b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de-DE" b="1" smtClean="0">
                                    <a:latin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de-DE" b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de-DE" dirty="0"/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916489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642436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0,1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788743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0,01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5078756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0,001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268658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901256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0,00000001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100.000.000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210304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791704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0,0000000000001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10.000.000.000.000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8900579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176306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le 5">
                <a:extLst>
                  <a:ext uri="{FF2B5EF4-FFF2-40B4-BE49-F238E27FC236}">
                    <a16:creationId xmlns:a16="http://schemas.microsoft.com/office/drawing/2014/main" id="{BA862504-47DA-CD7E-A23E-824920ECF616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0720318"/>
                  </p:ext>
                </p:extLst>
              </p:nvPr>
            </p:nvGraphicFramePr>
            <p:xfrm>
              <a:off x="1096963" y="1846263"/>
              <a:ext cx="10058400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029200">
                      <a:extLst>
                        <a:ext uri="{9D8B030D-6E8A-4147-A177-3AD203B41FA5}">
                          <a16:colId xmlns:a16="http://schemas.microsoft.com/office/drawing/2014/main" val="1753996543"/>
                        </a:ext>
                      </a:extLst>
                    </a:gridCol>
                    <a:gridCol w="5029200">
                      <a:extLst>
                        <a:ext uri="{9D8B030D-6E8A-4147-A177-3AD203B41FA5}">
                          <a16:colId xmlns:a16="http://schemas.microsoft.com/office/drawing/2014/main" val="315405794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1" t="-1639" r="-100242" b="-9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242" t="-1639" r="-364" b="-9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916489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642436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0,1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788743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0,01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5078756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0,001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268658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901256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0,00000001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100.000.000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210304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791704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0,0000000000001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10.000.000.000.000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8900579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176306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elle 5">
                <a:extLst>
                  <a:ext uri="{FF2B5EF4-FFF2-40B4-BE49-F238E27FC236}">
                    <a16:creationId xmlns:a16="http://schemas.microsoft.com/office/drawing/2014/main" id="{71D03A3B-F5E7-8DCD-F61F-312BC1675E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75125705"/>
                  </p:ext>
                </p:extLst>
              </p:nvPr>
            </p:nvGraphicFramePr>
            <p:xfrm>
              <a:off x="1096962" y="5534025"/>
              <a:ext cx="10028238" cy="457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014119">
                      <a:extLst>
                        <a:ext uri="{9D8B030D-6E8A-4147-A177-3AD203B41FA5}">
                          <a16:colId xmlns:a16="http://schemas.microsoft.com/office/drawing/2014/main" val="1264247743"/>
                        </a:ext>
                      </a:extLst>
                    </a:gridCol>
                    <a:gridCol w="5014119">
                      <a:extLst>
                        <a:ext uri="{9D8B030D-6E8A-4147-A177-3AD203B41FA5}">
                          <a16:colId xmlns:a16="http://schemas.microsoft.com/office/drawing/2014/main" val="411680800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2400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2400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de-DE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827169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elle 5">
                <a:extLst>
                  <a:ext uri="{FF2B5EF4-FFF2-40B4-BE49-F238E27FC236}">
                    <a16:creationId xmlns:a16="http://schemas.microsoft.com/office/drawing/2014/main" id="{71D03A3B-F5E7-8DCD-F61F-312BC1675E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75125705"/>
                  </p:ext>
                </p:extLst>
              </p:nvPr>
            </p:nvGraphicFramePr>
            <p:xfrm>
              <a:off x="1096962" y="5534025"/>
              <a:ext cx="10028238" cy="457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014119">
                      <a:extLst>
                        <a:ext uri="{9D8B030D-6E8A-4147-A177-3AD203B41FA5}">
                          <a16:colId xmlns:a16="http://schemas.microsoft.com/office/drawing/2014/main" val="1264247743"/>
                        </a:ext>
                      </a:extLst>
                    </a:gridCol>
                    <a:gridCol w="5014119">
                      <a:extLst>
                        <a:ext uri="{9D8B030D-6E8A-4147-A177-3AD203B41FA5}">
                          <a16:colId xmlns:a16="http://schemas.microsoft.com/office/drawing/2014/main" val="411680800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2400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122" t="-9211" r="-365" b="-302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27169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999586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A1347-E13E-DC07-1928-AF123292E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5140" y="296287"/>
            <a:ext cx="6141720" cy="1325563"/>
          </a:xfrm>
        </p:spPr>
        <p:txBody>
          <a:bodyPr>
            <a:normAutofit fontScale="90000"/>
          </a:bodyPr>
          <a:lstStyle/>
          <a:p>
            <a:r>
              <a:rPr lang="de-DE" sz="5400" dirty="0"/>
              <a:t>Grenzwertberechnung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le 5">
                <a:extLst>
                  <a:ext uri="{FF2B5EF4-FFF2-40B4-BE49-F238E27FC236}">
                    <a16:creationId xmlns:a16="http://schemas.microsoft.com/office/drawing/2014/main" id="{BA862504-47DA-CD7E-A23E-824920ECF616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215160236"/>
                  </p:ext>
                </p:extLst>
              </p:nvPr>
            </p:nvGraphicFramePr>
            <p:xfrm>
              <a:off x="1096963" y="1846263"/>
              <a:ext cx="10058400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029200">
                      <a:extLst>
                        <a:ext uri="{9D8B030D-6E8A-4147-A177-3AD203B41FA5}">
                          <a16:colId xmlns:a16="http://schemas.microsoft.com/office/drawing/2014/main" val="1753996543"/>
                        </a:ext>
                      </a:extLst>
                    </a:gridCol>
                    <a:gridCol w="5029200">
                      <a:extLst>
                        <a:ext uri="{9D8B030D-6E8A-4147-A177-3AD203B41FA5}">
                          <a16:colId xmlns:a16="http://schemas.microsoft.com/office/drawing/2014/main" val="315405794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b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de-DE" dirty="0"/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b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de-DE" b="1" smtClean="0">
                                    <a:latin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de-DE" b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de-DE" dirty="0"/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916489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642436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-0,1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788743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-0,01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5078756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-0,001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268658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901256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-0,00000001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-100.000.000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210304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791704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-0,0000000000001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-10.000.000.000.000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8900579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176306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le 5">
                <a:extLst>
                  <a:ext uri="{FF2B5EF4-FFF2-40B4-BE49-F238E27FC236}">
                    <a16:creationId xmlns:a16="http://schemas.microsoft.com/office/drawing/2014/main" id="{BA862504-47DA-CD7E-A23E-824920ECF616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215160236"/>
                  </p:ext>
                </p:extLst>
              </p:nvPr>
            </p:nvGraphicFramePr>
            <p:xfrm>
              <a:off x="1096963" y="1846263"/>
              <a:ext cx="10058400" cy="37084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029200">
                      <a:extLst>
                        <a:ext uri="{9D8B030D-6E8A-4147-A177-3AD203B41FA5}">
                          <a16:colId xmlns:a16="http://schemas.microsoft.com/office/drawing/2014/main" val="1753996543"/>
                        </a:ext>
                      </a:extLst>
                    </a:gridCol>
                    <a:gridCol w="5029200">
                      <a:extLst>
                        <a:ext uri="{9D8B030D-6E8A-4147-A177-3AD203B41FA5}">
                          <a16:colId xmlns:a16="http://schemas.microsoft.com/office/drawing/2014/main" val="315405794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1" t="-1639" r="-100242" b="-9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242" t="-1639" r="-364" b="-9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916489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642436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-0,1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788743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-0,01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5078756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-0,001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268658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901256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-0,00000001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-100.000.000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210304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791704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-0,0000000000001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-10.000.000.000.000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8900579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…</a:t>
                          </a:r>
                        </a:p>
                      </a:txBody>
                      <a:tcPr marL="87464" marR="87464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1763067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71D03A3B-F5E7-8DCD-F61F-312BC1675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497823"/>
              </p:ext>
            </p:extLst>
          </p:nvPr>
        </p:nvGraphicFramePr>
        <p:xfrm>
          <a:off x="1096962" y="5534025"/>
          <a:ext cx="10058402" cy="4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9201">
                  <a:extLst>
                    <a:ext uri="{9D8B030D-6E8A-4147-A177-3AD203B41FA5}">
                      <a16:colId xmlns:a16="http://schemas.microsoft.com/office/drawing/2014/main" val="1264247743"/>
                    </a:ext>
                  </a:extLst>
                </a:gridCol>
                <a:gridCol w="5029201">
                  <a:extLst>
                    <a:ext uri="{9D8B030D-6E8A-4147-A177-3AD203B41FA5}">
                      <a16:colId xmlns:a16="http://schemas.microsoft.com/office/drawing/2014/main" val="4116808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7169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F98DB31-9406-A263-B8AA-57D654E0DDC5}"/>
                  </a:ext>
                </a:extLst>
              </p:cNvPr>
              <p:cNvSpPr txBox="1"/>
              <p:nvPr/>
            </p:nvSpPr>
            <p:spPr>
              <a:xfrm>
                <a:off x="6202680" y="5506967"/>
                <a:ext cx="537972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b="0" i="1" smtClean="0">
                          <a:latin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lang="de-DE" sz="2400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2F98DB31-9406-A263-B8AA-57D654E0DD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680" y="5506967"/>
                <a:ext cx="5379720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6F2DB385-D506-59FD-55B7-8C4E586F9E7D}"/>
                  </a:ext>
                </a:extLst>
              </p:cNvPr>
              <p:cNvSpPr txBox="1"/>
              <p:nvPr/>
            </p:nvSpPr>
            <p:spPr>
              <a:xfrm>
                <a:off x="6088380" y="5497563"/>
                <a:ext cx="537972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b="0" i="1" smtClean="0">
                          <a:latin typeface="Cambria Math" panose="02040503050406030204" pitchFamily="18" charset="0"/>
                        </a:rPr>
                        <m:t>−∞</m:t>
                      </m:r>
                    </m:oMath>
                  </m:oMathPara>
                </a14:m>
                <a:endParaRPr lang="de-DE" sz="2400" dirty="0"/>
              </a:p>
            </p:txBody>
          </p:sp>
        </mc:Choice>
        <mc:Fallback xmlns=""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6F2DB385-D506-59FD-55B7-8C4E586F9E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8380" y="5497563"/>
                <a:ext cx="537972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93932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theme1.xml><?xml version="1.0" encoding="utf-8"?>
<a:theme xmlns:a="http://schemas.openxmlformats.org/drawingml/2006/main" name="Rückblick">
  <a:themeElements>
    <a:clrScheme name="Rückblick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4386f56-3e0c-4429-8ae3-0c725707f89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4FAC61EAEFBC149BC6D1F4D90703684" ma:contentTypeVersion="15" ma:contentTypeDescription="Ein neues Dokument erstellen." ma:contentTypeScope="" ma:versionID="488e0037c24d08b8aa8358eb8f7f7ccb">
  <xsd:schema xmlns:xsd="http://www.w3.org/2001/XMLSchema" xmlns:xs="http://www.w3.org/2001/XMLSchema" xmlns:p="http://schemas.microsoft.com/office/2006/metadata/properties" xmlns:ns3="34386f56-3e0c-4429-8ae3-0c725707f892" xmlns:ns4="27067150-1986-4bac-99d6-efcb68c23501" targetNamespace="http://schemas.microsoft.com/office/2006/metadata/properties" ma:root="true" ma:fieldsID="a6a80e1b65af5b37d100d89544983061" ns3:_="" ns4:_="">
    <xsd:import namespace="34386f56-3e0c-4429-8ae3-0c725707f892"/>
    <xsd:import namespace="27067150-1986-4bac-99d6-efcb68c2350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86f56-3e0c-4429-8ae3-0c725707f8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67150-1986-4bac-99d6-efcb68c2350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40A86C-8BC6-4C7E-9928-C00E89830D38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27067150-1986-4bac-99d6-efcb68c23501"/>
    <ds:schemaRef ds:uri="34386f56-3e0c-4429-8ae3-0c725707f892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5C68E8C-8110-42AF-9116-DDD9CF98F5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C28ED5-007D-4A57-A96F-D544689E40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86f56-3e0c-4429-8ae3-0c725707f892"/>
    <ds:schemaRef ds:uri="27067150-1986-4bac-99d6-efcb68c235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120</Words>
  <Application>Microsoft Office PowerPoint</Application>
  <PresentationFormat>Breitbild</PresentationFormat>
  <Paragraphs>84</Paragraphs>
  <Slides>13</Slides>
  <Notes>0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Calibri</vt:lpstr>
      <vt:lpstr>Calibri Light</vt:lpstr>
      <vt:lpstr>Cambria Math</vt:lpstr>
      <vt:lpstr>Comic Sans MS</vt:lpstr>
      <vt:lpstr>Rückblick</vt:lpstr>
      <vt:lpstr>Division durch 0</vt:lpstr>
      <vt:lpstr>Logische Erklärung</vt:lpstr>
      <vt:lpstr>Umstellen</vt:lpstr>
      <vt:lpstr>Umstellen</vt:lpstr>
      <vt:lpstr>Umstellen</vt:lpstr>
      <vt:lpstr>Umstellen</vt:lpstr>
      <vt:lpstr>Grenzwertberechnung</vt:lpstr>
      <vt:lpstr>Grenzwertberechnung</vt:lpstr>
      <vt:lpstr>Grenzwertberechnung</vt:lpstr>
      <vt:lpstr>Grenzwertberechnung</vt:lpstr>
      <vt:lpstr>Grenzwertberechnung</vt:lpstr>
      <vt:lpstr>PowerPoint-Präsentation</vt:lpstr>
      <vt:lpstr>Vielen Dank für die Aufmerksamkeit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 durch 0</dc:title>
  <dc:creator>Johannes Kornelius Hartel</dc:creator>
  <cp:lastModifiedBy>Johannes Kornelius Hartel</cp:lastModifiedBy>
  <cp:revision>3</cp:revision>
  <dcterms:created xsi:type="dcterms:W3CDTF">2023-01-22T12:06:28Z</dcterms:created>
  <dcterms:modified xsi:type="dcterms:W3CDTF">2023-01-25T06:44:01Z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0x010100E4FAC61EAEFBC149BC6D1F4D90703684</vt:lpwstr>
  </property>
</Properties>
</file>